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69"/>
  </p:notesMasterIdLst>
  <p:handoutMasterIdLst>
    <p:handoutMasterId r:id="rId70"/>
  </p:handoutMasterIdLst>
  <p:sldIdLst>
    <p:sldId id="431" r:id="rId3"/>
    <p:sldId id="340" r:id="rId4"/>
    <p:sldId id="342" r:id="rId5"/>
    <p:sldId id="343" r:id="rId6"/>
    <p:sldId id="365" r:id="rId7"/>
    <p:sldId id="366" r:id="rId8"/>
    <p:sldId id="405" r:id="rId9"/>
    <p:sldId id="368" r:id="rId10"/>
    <p:sldId id="286" r:id="rId11"/>
    <p:sldId id="345" r:id="rId12"/>
    <p:sldId id="369" r:id="rId13"/>
    <p:sldId id="346" r:id="rId14"/>
    <p:sldId id="370" r:id="rId15"/>
    <p:sldId id="347" r:id="rId16"/>
    <p:sldId id="371" r:id="rId17"/>
    <p:sldId id="372" r:id="rId18"/>
    <p:sldId id="373" r:id="rId19"/>
    <p:sldId id="374" r:id="rId20"/>
    <p:sldId id="348" r:id="rId21"/>
    <p:sldId id="375" r:id="rId22"/>
    <p:sldId id="376" r:id="rId23"/>
    <p:sldId id="377" r:id="rId24"/>
    <p:sldId id="378" r:id="rId25"/>
    <p:sldId id="355" r:id="rId26"/>
    <p:sldId id="380" r:id="rId27"/>
    <p:sldId id="430" r:id="rId28"/>
    <p:sldId id="381" r:id="rId29"/>
    <p:sldId id="382" r:id="rId30"/>
    <p:sldId id="383" r:id="rId31"/>
    <p:sldId id="428" r:id="rId32"/>
    <p:sldId id="427" r:id="rId33"/>
    <p:sldId id="384" r:id="rId34"/>
    <p:sldId id="418" r:id="rId35"/>
    <p:sldId id="385" r:id="rId36"/>
    <p:sldId id="419" r:id="rId37"/>
    <p:sldId id="420" r:id="rId38"/>
    <p:sldId id="433" r:id="rId39"/>
    <p:sldId id="386" r:id="rId40"/>
    <p:sldId id="421" r:id="rId41"/>
    <p:sldId id="362" r:id="rId42"/>
    <p:sldId id="387" r:id="rId43"/>
    <p:sldId id="388" r:id="rId44"/>
    <p:sldId id="389" r:id="rId45"/>
    <p:sldId id="432" r:id="rId46"/>
    <p:sldId id="390" r:id="rId47"/>
    <p:sldId id="391" r:id="rId48"/>
    <p:sldId id="351" r:id="rId49"/>
    <p:sldId id="392" r:id="rId50"/>
    <p:sldId id="393" r:id="rId51"/>
    <p:sldId id="394" r:id="rId52"/>
    <p:sldId id="395" r:id="rId53"/>
    <p:sldId id="396" r:id="rId54"/>
    <p:sldId id="397" r:id="rId55"/>
    <p:sldId id="422" r:id="rId56"/>
    <p:sldId id="423" r:id="rId57"/>
    <p:sldId id="398" r:id="rId58"/>
    <p:sldId id="424" r:id="rId59"/>
    <p:sldId id="425" r:id="rId60"/>
    <p:sldId id="434" r:id="rId61"/>
    <p:sldId id="399" r:id="rId62"/>
    <p:sldId id="350" r:id="rId63"/>
    <p:sldId id="400" r:id="rId64"/>
    <p:sldId id="401" r:id="rId65"/>
    <p:sldId id="349" r:id="rId66"/>
    <p:sldId id="426" r:id="rId67"/>
    <p:sldId id="403" r:id="rId6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87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housse Pieter" initials="L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0099"/>
    <a:srgbClr val="9FAEE5"/>
    <a:srgbClr val="00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66040" autoAdjust="0"/>
  </p:normalViewPr>
  <p:slideViewPr>
    <p:cSldViewPr>
      <p:cViewPr varScale="1">
        <p:scale>
          <a:sx n="75" d="100"/>
          <a:sy n="75" d="100"/>
        </p:scale>
        <p:origin x="19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1116" y="60"/>
      </p:cViewPr>
      <p:guideLst>
        <p:guide orient="horz" pos="3131"/>
        <p:guide pos="2187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2945659" cy="496334"/>
          </a:xfrm>
          <a:prstGeom prst="rect">
            <a:avLst/>
          </a:prstGeom>
        </p:spPr>
        <p:txBody>
          <a:bodyPr vert="horz" lIns="91484" tIns="45741" rIns="91484" bIns="45741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8" y="6"/>
            <a:ext cx="2945659" cy="496334"/>
          </a:xfrm>
          <a:prstGeom prst="rect">
            <a:avLst/>
          </a:prstGeom>
        </p:spPr>
        <p:txBody>
          <a:bodyPr vert="horz" lIns="91484" tIns="45741" rIns="91484" bIns="45741" rtlCol="0"/>
          <a:lstStyle>
            <a:lvl1pPr algn="r">
              <a:defRPr sz="1300"/>
            </a:lvl1pPr>
          </a:lstStyle>
          <a:p>
            <a:fld id="{5FDE467D-DA36-4512-B9B2-769535547435}" type="datetimeFigureOut">
              <a:rPr lang="fr-BE" smtClean="0"/>
              <a:pPr/>
              <a:t>23-04-19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4" y="9428589"/>
            <a:ext cx="2945659" cy="496334"/>
          </a:xfrm>
          <a:prstGeom prst="rect">
            <a:avLst/>
          </a:prstGeom>
        </p:spPr>
        <p:txBody>
          <a:bodyPr vert="horz" lIns="91484" tIns="45741" rIns="91484" bIns="45741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8" y="9428589"/>
            <a:ext cx="2945659" cy="496334"/>
          </a:xfrm>
          <a:prstGeom prst="rect">
            <a:avLst/>
          </a:prstGeom>
        </p:spPr>
        <p:txBody>
          <a:bodyPr vert="horz" lIns="91484" tIns="45741" rIns="91484" bIns="45741" rtlCol="0" anchor="b"/>
          <a:lstStyle>
            <a:lvl1pPr algn="r">
              <a:defRPr sz="1300"/>
            </a:lvl1pPr>
          </a:lstStyle>
          <a:p>
            <a:fld id="{1B75A7EE-6E4E-44D7-B365-6B828ED23FB2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1059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2945659" cy="496334"/>
          </a:xfrm>
          <a:prstGeom prst="rect">
            <a:avLst/>
          </a:prstGeom>
        </p:spPr>
        <p:txBody>
          <a:bodyPr vert="horz" lIns="91484" tIns="45741" rIns="91484" bIns="45741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8" y="6"/>
            <a:ext cx="2945659" cy="496334"/>
          </a:xfrm>
          <a:prstGeom prst="rect">
            <a:avLst/>
          </a:prstGeom>
        </p:spPr>
        <p:txBody>
          <a:bodyPr vert="horz" lIns="91484" tIns="45741" rIns="91484" bIns="45741" rtlCol="0"/>
          <a:lstStyle>
            <a:lvl1pPr algn="r">
              <a:defRPr sz="1300"/>
            </a:lvl1pPr>
          </a:lstStyle>
          <a:p>
            <a:fld id="{8011F6A6-A8F6-4D2D-B7A0-DDAD1E975F21}" type="datetimeFigureOut">
              <a:rPr lang="fr-BE" smtClean="0"/>
              <a:pPr/>
              <a:t>23-04-19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84" tIns="45741" rIns="91484" bIns="45741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7"/>
          </a:xfrm>
          <a:prstGeom prst="rect">
            <a:avLst/>
          </a:prstGeom>
        </p:spPr>
        <p:txBody>
          <a:bodyPr vert="horz" lIns="91484" tIns="45741" rIns="91484" bIns="45741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4" y="9428589"/>
            <a:ext cx="2945659" cy="496334"/>
          </a:xfrm>
          <a:prstGeom prst="rect">
            <a:avLst/>
          </a:prstGeom>
        </p:spPr>
        <p:txBody>
          <a:bodyPr vert="horz" lIns="91484" tIns="45741" rIns="91484" bIns="45741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8" y="9428589"/>
            <a:ext cx="2945659" cy="496334"/>
          </a:xfrm>
          <a:prstGeom prst="rect">
            <a:avLst/>
          </a:prstGeom>
        </p:spPr>
        <p:txBody>
          <a:bodyPr vert="horz" lIns="91484" tIns="45741" rIns="91484" bIns="45741" rtlCol="0" anchor="b"/>
          <a:lstStyle>
            <a:lvl1pPr algn="r">
              <a:defRPr sz="1300"/>
            </a:lvl1pPr>
          </a:lstStyle>
          <a:p>
            <a:fld id="{5E1AC639-6D4E-421E-BDAF-73DF92CD350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563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84225" y="723900"/>
            <a:ext cx="4810125" cy="36083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altLang="fr-FR" sz="17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fr-BE" altLang="fr-FR" sz="17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fr-BE" altLang="fr-FR" sz="1700" b="1" dirty="0">
              <a:solidFill>
                <a:srgbClr val="00B0F0"/>
              </a:solidFill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16798" indent="-2756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02766" indent="-22055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43873" indent="-22055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984980" indent="-22055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26086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867193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08299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749406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BE00CD4-66B0-4CD7-89B9-A3BD3EEB2675}" type="slidenum">
              <a:rPr lang="fr-BE" altLang="fr-FR" smtClean="0">
                <a:solidFill>
                  <a:prstClr val="black"/>
                </a:solidFill>
              </a:rPr>
              <a:pPr/>
              <a:t>1</a:t>
            </a:fld>
            <a:endParaRPr lang="fr-BE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7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415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86751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071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08560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3918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3">
              <a:tabLst>
                <a:tab pos="182353" algn="l"/>
              </a:tabLst>
            </a:pPr>
            <a:endParaRPr lang="fr-BE" altLang="fr-FR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lvl="3">
              <a:tabLst>
                <a:tab pos="182353" algn="l"/>
              </a:tabLst>
            </a:pPr>
            <a:endParaRPr lang="fr-BE" altLang="fr-FR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94714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82605" lvl="3" defTabSz="921736">
              <a:tabLst>
                <a:tab pos="182353" algn="l"/>
              </a:tabLst>
              <a:defRPr/>
            </a:pPr>
            <a:endParaRPr lang="fr-BE" altLang="fr-FR" sz="13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0358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6" defTabSz="921736">
              <a:tabLst>
                <a:tab pos="182353" algn="l"/>
              </a:tabLst>
              <a:defRPr/>
            </a:pPr>
            <a:endParaRPr lang="fr-BE" altLang="fr-FR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39846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5">
              <a:tabLst>
                <a:tab pos="182353" algn="l"/>
              </a:tabLst>
            </a:pPr>
            <a:endParaRPr lang="fr-BE" altLang="fr-FR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15040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5809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0833">
              <a:defRPr/>
            </a:pPr>
            <a:endParaRPr lang="fr-BE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>
                <a:solidFill>
                  <a:prstClr val="black"/>
                </a:solidFill>
              </a:rPr>
              <a:pPr/>
              <a:t>2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46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baseline="0" dirty="0"/>
          </a:p>
          <a:p>
            <a:endParaRPr lang="fr-BE" baseline="0" dirty="0"/>
          </a:p>
          <a:p>
            <a:endParaRPr lang="fr-BE" baseline="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53532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fr-BE" altLang="fr-FR" sz="13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28917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4341" lvl="5"/>
            <a:endParaRPr lang="fr-BE" altLang="fr-FR" sz="13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98808"/>
            <a:endParaRPr lang="fr-BE" altLang="fr-FR" sz="1300" b="1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eaLnBrk="1" hangingPunct="1">
              <a:buFont typeface="+mj-lt"/>
              <a:buNone/>
            </a:pPr>
            <a:endParaRPr lang="fr-BE" altLang="fr-FR" sz="14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eaLnBrk="1" hangingPunct="1">
              <a:buFont typeface="+mj-lt"/>
              <a:buNone/>
            </a:pPr>
            <a:r>
              <a:rPr lang="fr-BE" altLang="fr-FR" sz="1400" b="1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endParaRPr lang="fr-BE" altLang="fr-FR" sz="14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98808"/>
            <a:endParaRPr lang="fr-BE" altLang="fr-FR" sz="1300" b="1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98808"/>
            <a:endParaRPr lang="fr-BE" altLang="fr-FR" sz="1300" b="1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98808"/>
            <a:endParaRPr lang="fr-BE" altLang="fr-FR" sz="1300" b="1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43019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0078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66271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610319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sz="1300" dirty="0">
              <a:solidFill>
                <a:srgbClr val="FF0000"/>
              </a:solidFill>
            </a:endParaRPr>
          </a:p>
          <a:p>
            <a:endParaRPr lang="fr-BE" sz="13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00312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BE" altLang="fr-FR" sz="13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260020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BE" altLang="fr-FR" sz="13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267036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8022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0833">
              <a:defRPr/>
            </a:pPr>
            <a:endParaRPr lang="fr-BE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>
                <a:solidFill>
                  <a:prstClr val="black"/>
                </a:solidFill>
              </a:rPr>
              <a:pPr/>
              <a:t>3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044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30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16165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31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0415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32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1234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sz="1600" b="1" dirty="0"/>
          </a:p>
          <a:p>
            <a:endParaRPr lang="fr-FR" sz="16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33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108631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348">
              <a:defRPr/>
            </a:pPr>
            <a:endParaRPr lang="fr-BE" altLang="fr-FR" b="0" u="none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endParaRPr lang="fr-FR" b="1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34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59794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6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35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27623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sz="1300" b="1" dirty="0"/>
          </a:p>
          <a:p>
            <a:endParaRPr lang="fr-FR" sz="1300" b="1" dirty="0"/>
          </a:p>
          <a:p>
            <a:endParaRPr lang="fr-FR" b="1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36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364332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sz="1300" b="1" dirty="0"/>
          </a:p>
          <a:p>
            <a:endParaRPr lang="fr-FR" sz="1300" b="1" dirty="0"/>
          </a:p>
          <a:p>
            <a:endParaRPr lang="fr-FR" b="1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37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0913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348"/>
            <a:endParaRPr lang="fr-FR" b="0" u="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38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002279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348">
              <a:defRPr/>
            </a:pPr>
            <a:endParaRPr lang="fr-BE" sz="1600" b="1" dirty="0"/>
          </a:p>
          <a:p>
            <a:pPr defTabSz="913348">
              <a:defRPr/>
            </a:pPr>
            <a:endParaRPr lang="fr-FR" sz="16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39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14455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161516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40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646747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41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24966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42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82610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43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99401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44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93149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45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59877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6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46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28008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47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458260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altLang="fr-FR" sz="13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48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05869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49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5371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fr-BE" altLang="fr-FR" sz="1300" b="1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32189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altLang="fr-FR" sz="1300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50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0881233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altLang="fr-FR" sz="13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51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0933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pPr defTabSz="882213">
              <a:defRPr/>
            </a:pPr>
            <a:endParaRPr lang="fr-BE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52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529675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94953" lvl="3" indent="-172826">
              <a:buFont typeface="Arial" panose="020B0604020202020204" pitchFamily="34" charset="0"/>
              <a:buChar char="•"/>
            </a:pPr>
            <a:endParaRPr lang="fr-BE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indent="-882213"/>
            <a:endParaRPr lang="fr-FR" dirty="0"/>
          </a:p>
          <a:p>
            <a:pPr marL="0" lvl="3" indent="-882213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53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9382142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6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54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9684474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altLang="fr-FR" sz="1600" b="1" dirty="0">
              <a:solidFill>
                <a:srgbClr val="333399"/>
              </a:solidFill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endParaRPr lang="fr-BE" altLang="fr-FR" sz="1600" b="1" dirty="0">
              <a:solidFill>
                <a:srgbClr val="333399"/>
              </a:solidFill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endParaRPr lang="fr-FR" b="1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55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374157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56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310206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57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24129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altLang="fr-FR" sz="1300" b="1" dirty="0">
              <a:solidFill>
                <a:srgbClr val="333399"/>
              </a:solidFill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endParaRPr lang="fr-BE" altLang="fr-FR" sz="1300" b="1" dirty="0">
              <a:solidFill>
                <a:srgbClr val="333399"/>
              </a:solidFill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endParaRPr lang="fr-BE" altLang="fr-FR" sz="1300" b="1" dirty="0">
              <a:solidFill>
                <a:srgbClr val="333399"/>
              </a:solidFill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endParaRPr lang="fr-BE" altLang="fr-FR" sz="1300" b="1" dirty="0">
              <a:solidFill>
                <a:srgbClr val="333399"/>
              </a:solidFill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58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5204516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altLang="fr-FR" sz="1300" b="1" dirty="0">
              <a:solidFill>
                <a:srgbClr val="333399"/>
              </a:solidFill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endParaRPr lang="fr-BE" altLang="fr-FR" sz="1300" b="1" dirty="0">
              <a:solidFill>
                <a:srgbClr val="333399"/>
              </a:solidFill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endParaRPr lang="fr-BE" altLang="fr-FR" sz="1300" b="1" dirty="0">
              <a:solidFill>
                <a:srgbClr val="333399"/>
              </a:solidFill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endParaRPr lang="fr-BE" altLang="fr-FR" sz="1300" b="1" dirty="0">
              <a:solidFill>
                <a:srgbClr val="333399"/>
              </a:solidFill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59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9438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2826" indent="-172826" algn="just">
              <a:buFont typeface="Arial" panose="020B0604020202020204" pitchFamily="34" charset="0"/>
              <a:buChar char="•"/>
            </a:pPr>
            <a:endParaRPr lang="fr-BE" altLang="fr-FR" sz="1300" b="1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058698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60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1175805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61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550062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62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9923352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63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730929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64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214085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0937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65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582972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66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88873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4">
              <a:buFont typeface="Arial" panose="020B0604020202020204" pitchFamily="34" charset="0"/>
              <a:buChar char="•"/>
            </a:pPr>
            <a:endParaRPr lang="fr-BE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9164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2627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1223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99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  <a:endParaRPr lang="fr-BE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876256" y="6448255"/>
            <a:ext cx="936104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accent5"/>
                </a:solidFill>
                <a:latin typeface="Montserrat" pitchFamily="50" charset="0"/>
                <a:cs typeface="Montserrat" pitchFamily="50" charset="0"/>
              </a:defRPr>
            </a:lvl1pPr>
          </a:lstStyle>
          <a:p>
            <a:fld id="{4EACDC8E-0222-4BCD-A7FB-B7EE68099609}" type="datetime1">
              <a:rPr lang="fr-BE" smtClean="0"/>
              <a:pPr/>
              <a:t>23-04-19</a:t>
            </a:fld>
            <a:endParaRPr lang="fr-BE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00393" y="6448255"/>
            <a:ext cx="576064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rgbClr val="000099"/>
                </a:solidFill>
                <a:latin typeface="Montserrat" pitchFamily="50" charset="0"/>
                <a:cs typeface="Montserrat" pitchFamily="50" charset="0"/>
              </a:defRPr>
            </a:lvl1pPr>
          </a:lstStyle>
          <a:p>
            <a:fld id="{59649E7E-1DDF-4917-9840-1400783AFAE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876256" y="6448255"/>
            <a:ext cx="936104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accent5"/>
                </a:solidFill>
                <a:latin typeface="Montserrat" pitchFamily="50" charset="0"/>
                <a:cs typeface="Montserrat" pitchFamily="50" charset="0"/>
              </a:defRPr>
            </a:lvl1pPr>
          </a:lstStyle>
          <a:p>
            <a:fld id="{4EACDC8E-0222-4BCD-A7FB-B7EE68099609}" type="datetime1">
              <a:rPr lang="fr-BE" smtClean="0"/>
              <a:pPr/>
              <a:t>23-04-19</a:t>
            </a:fld>
            <a:endParaRPr lang="fr-BE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00393" y="6448255"/>
            <a:ext cx="576064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rgbClr val="000099"/>
                </a:solidFill>
                <a:latin typeface="Montserrat" pitchFamily="50" charset="0"/>
                <a:cs typeface="Montserrat" pitchFamily="50" charset="0"/>
              </a:defRPr>
            </a:lvl1pPr>
          </a:lstStyle>
          <a:p>
            <a:fld id="{59649E7E-1DDF-4917-9840-1400783AFAE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9" y="116632"/>
            <a:ext cx="7211144" cy="836712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489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fondPPT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5656" y="980728"/>
            <a:ext cx="721114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75656" y="2060848"/>
            <a:ext cx="7211144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</a:t>
            </a:r>
            <a:r>
              <a:rPr lang="fr-FR" dirty="0"/>
              <a:t>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876256" y="6448255"/>
            <a:ext cx="936104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accent5"/>
                </a:solidFill>
                <a:latin typeface="Montserrat" pitchFamily="50" charset="0"/>
                <a:cs typeface="Montserrat" pitchFamily="50" charset="0"/>
              </a:defRPr>
            </a:lvl1pPr>
          </a:lstStyle>
          <a:p>
            <a:fld id="{4EACDC8E-0222-4BCD-A7FB-B7EE68099609}" type="datetime1">
              <a:rPr lang="fr-BE" smtClean="0"/>
              <a:pPr/>
              <a:t>23-04-19</a:t>
            </a:fld>
            <a:endParaRPr lang="fr-BE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00393" y="6448255"/>
            <a:ext cx="576064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rgbClr val="000099"/>
                </a:solidFill>
                <a:latin typeface="Montserrat" pitchFamily="50" charset="0"/>
                <a:cs typeface="Montserrat" pitchFamily="50" charset="0"/>
              </a:defRPr>
            </a:lvl1pPr>
          </a:lstStyle>
          <a:p>
            <a:fld id="{59649E7E-1DDF-4917-9840-1400783AFAEF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10" name="Image 9" descr="logoInterregFWV_ronds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544353" y="188640"/>
            <a:ext cx="2235587" cy="676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hf hdr="0"/>
  <p:txStyles>
    <p:titleStyle>
      <a:lvl1pPr algn="l" defTabSz="914377" rtl="0" eaLnBrk="1" latinLnBrk="0" hangingPunct="1">
        <a:spcBef>
          <a:spcPct val="0"/>
        </a:spcBef>
        <a:buNone/>
        <a:defRPr sz="2800" b="0" kern="1200">
          <a:solidFill>
            <a:srgbClr val="000099"/>
          </a:solidFill>
          <a:latin typeface="Montserrat" pitchFamily="50" charset="0"/>
          <a:ea typeface="+mj-ea"/>
          <a:cs typeface="Montserrat" pitchFamily="50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>
          <a:srgbClr val="9FAEE5"/>
        </a:buClr>
        <a:buFont typeface="Arial" pitchFamily="34" charset="0"/>
        <a:buChar char="•"/>
        <a:defRPr sz="2000" kern="1200">
          <a:solidFill>
            <a:schemeClr val="tx2"/>
          </a:solidFill>
          <a:latin typeface="Montserrat" pitchFamily="50" charset="0"/>
          <a:ea typeface="+mn-ea"/>
          <a:cs typeface="Montserrat" pitchFamily="50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Montserrat" pitchFamily="50" charset="0"/>
          <a:ea typeface="+mn-ea"/>
          <a:cs typeface="Montserrat" pitchFamily="50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Montserrat" pitchFamily="50" charset="0"/>
          <a:ea typeface="+mn-ea"/>
          <a:cs typeface="Montserrat" pitchFamily="50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Montserrat" pitchFamily="50" charset="0"/>
          <a:ea typeface="+mn-ea"/>
          <a:cs typeface="Montserrat" pitchFamily="50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Montserrat" pitchFamily="50" charset="0"/>
          <a:ea typeface="+mn-ea"/>
          <a:cs typeface="Montserrat" pitchFamily="50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fondPPT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00393" y="6448255"/>
            <a:ext cx="576064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rgbClr val="000099"/>
                </a:solidFill>
                <a:latin typeface="Montserrat" pitchFamily="50" charset="0"/>
                <a:cs typeface="Montserrat" pitchFamily="50" charset="0"/>
              </a:defRPr>
            </a:lvl1pPr>
          </a:lstStyle>
          <a:p>
            <a:fld id="{59649E7E-1DDF-4917-9840-1400783AFAEF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4" name="Espace réservé du titre 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93584543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914377" rtl="0" eaLnBrk="1" latinLnBrk="0" hangingPunct="1">
        <a:spcBef>
          <a:spcPct val="0"/>
        </a:spcBef>
        <a:buNone/>
        <a:defRPr sz="2800" b="0" kern="1200">
          <a:solidFill>
            <a:srgbClr val="000099"/>
          </a:solidFill>
          <a:latin typeface="Montserrat" pitchFamily="50" charset="0"/>
          <a:ea typeface="+mj-ea"/>
          <a:cs typeface="Montserrat" pitchFamily="50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>
          <a:srgbClr val="9FAEE5"/>
        </a:buClr>
        <a:buFont typeface="Arial" pitchFamily="34" charset="0"/>
        <a:buChar char="•"/>
        <a:defRPr sz="2000" kern="1200">
          <a:solidFill>
            <a:schemeClr val="tx2"/>
          </a:solidFill>
          <a:latin typeface="Montserrat" pitchFamily="50" charset="0"/>
          <a:ea typeface="+mn-ea"/>
          <a:cs typeface="Montserrat" pitchFamily="50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Montserrat" pitchFamily="50" charset="0"/>
          <a:ea typeface="+mn-ea"/>
          <a:cs typeface="Montserrat" pitchFamily="50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Montserrat" pitchFamily="50" charset="0"/>
          <a:ea typeface="+mn-ea"/>
          <a:cs typeface="Montserrat" pitchFamily="50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Montserrat" pitchFamily="50" charset="0"/>
          <a:ea typeface="+mn-ea"/>
          <a:cs typeface="Montserrat" pitchFamily="50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Montserrat" pitchFamily="50" charset="0"/>
          <a:ea typeface="+mn-ea"/>
          <a:cs typeface="Montserrat" pitchFamily="50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.interreg-fwvl.eu/demo-fin/app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interreg-fwvl.eu/demo-fin/app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interreg-fwvl.eu/demo-fin/app.html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interreg-fwvl.eu/demo-fin/app.html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 12" descr="fond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20" y="-7480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 11" descr="bull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7" y="4754566"/>
            <a:ext cx="3968751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427460" y="103828"/>
            <a:ext cx="352080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1000" b="1">
                <a:solidFill>
                  <a:srgbClr val="000099"/>
                </a:solidFill>
                <a:latin typeface="Calibri Light" panose="020F0302020204030204"/>
                <a:cs typeface="Calibri" pitchFamily="34" charset="0"/>
              </a:rPr>
              <a:t>PROGRAMME DE COOPÉRATION TRANSFRONTALIÈRE</a:t>
            </a:r>
          </a:p>
          <a:p>
            <a:pPr>
              <a:defRPr/>
            </a:pPr>
            <a:r>
              <a:rPr lang="nl-NL" sz="1000" b="1">
                <a:solidFill>
                  <a:srgbClr val="669900"/>
                </a:solidFill>
                <a:latin typeface="Calibri Light" panose="020F0302020204030204"/>
                <a:cs typeface="Calibri" pitchFamily="34" charset="0"/>
              </a:rPr>
              <a:t>GRENSOVERSCHRIJDEND SAMENWERKINGSPROGRAMMA </a:t>
            </a:r>
            <a:endParaRPr lang="fr-BE" sz="1000" b="1">
              <a:solidFill>
                <a:srgbClr val="669900"/>
              </a:solidFill>
              <a:latin typeface="Calibri Light" panose="020F0302020204030204"/>
              <a:cs typeface="Calibri" pitchFamily="34" charset="0"/>
            </a:endParaRPr>
          </a:p>
          <a:p>
            <a:pPr algn="ctr">
              <a:defRPr/>
            </a:pPr>
            <a:endParaRPr lang="fr-BE" sz="1000" b="1">
              <a:solidFill>
                <a:srgbClr val="000099"/>
              </a:solidFill>
              <a:latin typeface="Calibri Light" panose="020F0302020204030204"/>
              <a:cs typeface="Calibri" pitchFamily="34" charset="0"/>
            </a:endParaRPr>
          </a:p>
        </p:txBody>
      </p:sp>
      <p:sp>
        <p:nvSpPr>
          <p:cNvPr id="18438" name="ZoneTexte 10"/>
          <p:cNvSpPr txBox="1">
            <a:spLocks noChangeArrowheads="1"/>
          </p:cNvSpPr>
          <p:nvPr/>
        </p:nvSpPr>
        <p:spPr bwMode="auto">
          <a:xfrm>
            <a:off x="0" y="6475417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BE" altLang="fr-FR" sz="700" b="1">
                <a:solidFill>
                  <a:srgbClr val="000099"/>
                </a:solidFill>
                <a:latin typeface="Montserrat" panose="00000500000000000000" pitchFamily="50" charset="0"/>
              </a:rPr>
              <a:t>AVEC LE SOUTIEN DU FONDS EUROPÉEN DE DÉVELOPPEMENT RÉGIONAL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fr-FR" sz="700" b="1">
                <a:solidFill>
                  <a:srgbClr val="669900"/>
                </a:solidFill>
                <a:latin typeface="Montserrat" panose="00000500000000000000" pitchFamily="50" charset="0"/>
              </a:rPr>
              <a:t>MET STEUN VAN HET EUROPEES FONDS VOOR REGIONALE ONTWIKKELING</a:t>
            </a:r>
            <a:endParaRPr lang="fr-BE" altLang="fr-FR" sz="700" b="1">
              <a:solidFill>
                <a:srgbClr val="669900"/>
              </a:solidFill>
              <a:latin typeface="Montserrat" panose="00000500000000000000" pitchFamily="50" charset="0"/>
            </a:endParaRPr>
          </a:p>
        </p:txBody>
      </p:sp>
      <p:sp>
        <p:nvSpPr>
          <p:cNvPr id="18439" name="Titre 1"/>
          <p:cNvSpPr txBox="1">
            <a:spLocks/>
          </p:cNvSpPr>
          <p:nvPr/>
        </p:nvSpPr>
        <p:spPr bwMode="auto">
          <a:xfrm>
            <a:off x="1979712" y="2271531"/>
            <a:ext cx="6043513" cy="256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BE" altLang="fr-FR" sz="1200" dirty="0">
              <a:solidFill>
                <a:srgbClr val="000099"/>
              </a:solidFill>
              <a:latin typeface="Montserrat" panose="00000500000000000000" pitchFamily="50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BE" altLang="fr-FR" sz="3200" dirty="0">
                <a:solidFill>
                  <a:srgbClr val="000099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Comité d’accompagnement de lancement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BE" altLang="fr-FR" sz="3200" b="1" dirty="0">
              <a:solidFill>
                <a:srgbClr val="000099"/>
              </a:solidFill>
              <a:latin typeface="Montserrat" panose="00000500000000000000" pitchFamily="50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fr-FR" sz="3200" dirty="0">
                <a:solidFill>
                  <a:srgbClr val="669900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Lanceringscomité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BE" altLang="fr-FR" sz="3200" b="1" dirty="0">
              <a:solidFill>
                <a:srgbClr val="000099"/>
              </a:solidFill>
              <a:latin typeface="Montserrat" panose="000005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54945DF-6BE4-4945-885A-6A5FD838E2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57826"/>
            <a:ext cx="3924000" cy="15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09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5" name="Espace réservé du titre 1"/>
          <p:cNvSpPr txBox="1">
            <a:spLocks/>
          </p:cNvSpPr>
          <p:nvPr/>
        </p:nvSpPr>
        <p:spPr>
          <a:xfrm>
            <a:off x="2051720" y="2780928"/>
            <a:ext cx="685110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800">
                <a:solidFill>
                  <a:srgbClr val="000099"/>
                </a:solidFill>
                <a:latin typeface="Montserrat" pitchFamily="50" charset="0"/>
                <a:ea typeface="+mj-ea"/>
                <a:cs typeface="Calibri" pitchFamily="34" charset="0"/>
              </a:rPr>
              <a:t>2. Présentation des intervenants</a:t>
            </a:r>
            <a:endParaRPr lang="fr-BE" sz="2800">
              <a:solidFill>
                <a:srgbClr val="006600"/>
              </a:solidFill>
              <a:latin typeface="Montserrat" pitchFamily="50" charset="0"/>
              <a:ea typeface="+mj-ea"/>
              <a:cs typeface="Calibri" pitchFamily="34" charset="0"/>
            </a:endParaRPr>
          </a:p>
        </p:txBody>
      </p:sp>
      <p:sp>
        <p:nvSpPr>
          <p:cNvPr id="6" name="Espace réservé du titre 1"/>
          <p:cNvSpPr txBox="1">
            <a:spLocks/>
          </p:cNvSpPr>
          <p:nvPr/>
        </p:nvSpPr>
        <p:spPr>
          <a:xfrm>
            <a:off x="3347864" y="3833664"/>
            <a:ext cx="547260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800">
                <a:solidFill>
                  <a:srgbClr val="669900"/>
                </a:solidFill>
                <a:latin typeface="Montserrat" pitchFamily="50" charset="0"/>
                <a:ea typeface="+mj-ea"/>
                <a:cs typeface="Calibri" pitchFamily="34" charset="0"/>
              </a:rPr>
              <a:t>2. </a:t>
            </a:r>
            <a:r>
              <a:rPr lang="fr-FR" sz="2800" err="1">
                <a:solidFill>
                  <a:srgbClr val="669900"/>
                </a:solidFill>
                <a:latin typeface="Montserrat" pitchFamily="50" charset="0"/>
                <a:ea typeface="+mj-ea"/>
                <a:cs typeface="Calibri" pitchFamily="34" charset="0"/>
              </a:rPr>
              <a:t>Voorstelling</a:t>
            </a:r>
            <a:r>
              <a:rPr lang="fr-FR" sz="2800">
                <a:solidFill>
                  <a:srgbClr val="669900"/>
                </a:solidFill>
                <a:latin typeface="Montserrat" pitchFamily="50" charset="0"/>
                <a:ea typeface="+mj-ea"/>
                <a:cs typeface="Calibri" pitchFamily="34" charset="0"/>
              </a:rPr>
              <a:t> van de </a:t>
            </a:r>
            <a:r>
              <a:rPr lang="fr-FR" sz="2800" err="1">
                <a:solidFill>
                  <a:srgbClr val="669900"/>
                </a:solidFill>
                <a:latin typeface="Montserrat" pitchFamily="50" charset="0"/>
                <a:ea typeface="+mj-ea"/>
                <a:cs typeface="Calibri" pitchFamily="34" charset="0"/>
              </a:rPr>
              <a:t>actoren</a:t>
            </a:r>
            <a:endParaRPr lang="fr-BE" sz="2800">
              <a:solidFill>
                <a:srgbClr val="669900"/>
              </a:solidFill>
              <a:latin typeface="Montserrat" pitchFamily="50" charset="0"/>
              <a:ea typeface="+mj-ea"/>
              <a:cs typeface="Calibri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836712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615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4" name="Espace réservé du titre 1"/>
          <p:cNvSpPr txBox="1">
            <a:spLocks/>
          </p:cNvSpPr>
          <p:nvPr/>
        </p:nvSpPr>
        <p:spPr>
          <a:xfrm>
            <a:off x="0" y="980728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fr-FR" altLang="fr-FR" sz="3200">
              <a:solidFill>
                <a:schemeClr val="tx2"/>
              </a:solidFill>
              <a:latin typeface="Montserrat" panose="000008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3648" y="955117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AutoNum type="arabicPeriod"/>
              <a:tabLst>
                <a:tab pos="269868" algn="l"/>
              </a:tabLst>
            </a:pP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Autorité de Gestion : Wallonie-Bruxelles-International (Bruxelles)</a:t>
            </a:r>
          </a:p>
          <a:p>
            <a:pPr>
              <a:buAutoNum type="arabicPeriod" startAt="2"/>
              <a:tabLst>
                <a:tab pos="269868" algn="l"/>
              </a:tabLst>
            </a:pP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Autorités nationales</a:t>
            </a:r>
          </a:p>
          <a:p>
            <a:pPr>
              <a:buAutoNum type="arabicPeriod" startAt="3"/>
              <a:tabLst>
                <a:tab pos="269868" algn="l"/>
              </a:tabLst>
            </a:pP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Secrétariat conjoint de l’Autorité de Gestion (Namur) : suivi administratif et financier</a:t>
            </a:r>
          </a:p>
          <a:p>
            <a:pPr>
              <a:buAutoNum type="arabicPeriod" startAt="4"/>
              <a:tabLst>
                <a:tab pos="269868" algn="l"/>
              </a:tabLst>
            </a:pP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Equipe technique : 6 antennes (1 en Wallonie, 1 en Flandre, 3 en Hauts-De-France, 1 en Grand Est)</a:t>
            </a:r>
          </a:p>
          <a:p>
            <a:pPr marL="625459" indent="-173034">
              <a:buFont typeface="Wingdings" panose="05000000000000000000" pitchFamily="2" charset="2"/>
              <a:buChar char="§"/>
              <a:tabLst>
                <a:tab pos="625459" algn="l"/>
              </a:tabLst>
            </a:pPr>
            <a:r>
              <a:rPr lang="fr-BE" altLang="fr-FR" dirty="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Premier</a:t>
            </a: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point de contact des opérateurs</a:t>
            </a:r>
          </a:p>
          <a:p>
            <a:pPr marL="625459" indent="-173034">
              <a:buFont typeface="Wingdings" panose="05000000000000000000" pitchFamily="2" charset="2"/>
              <a:buChar char="§"/>
              <a:tabLst>
                <a:tab pos="625459" algn="l"/>
              </a:tabLst>
            </a:pP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suivi des projets, comacs,….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51720" y="3789040"/>
            <a:ext cx="7092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buAutoNum type="arabicPeriod"/>
            </a:pPr>
            <a:r>
              <a:rPr lang="nl-BE" dirty="0">
                <a:solidFill>
                  <a:srgbClr val="669900"/>
                </a:solidFill>
                <a:latin typeface="Open Sans"/>
              </a:rPr>
              <a:t>Beheerautoriteit: </a:t>
            </a:r>
            <a:r>
              <a:rPr lang="nl-BE" dirty="0" err="1">
                <a:solidFill>
                  <a:srgbClr val="669900"/>
                </a:solidFill>
                <a:latin typeface="Open Sans"/>
              </a:rPr>
              <a:t>Wallonie</a:t>
            </a:r>
            <a:r>
              <a:rPr lang="nl-BE" dirty="0">
                <a:solidFill>
                  <a:srgbClr val="669900"/>
                </a:solidFill>
                <a:latin typeface="Open Sans"/>
              </a:rPr>
              <a:t>-Bruxelles-International (Brussel)</a:t>
            </a:r>
          </a:p>
          <a:p>
            <a:pPr marL="342891" indent="-342891">
              <a:buAutoNum type="arabicPeriod"/>
            </a:pPr>
            <a:r>
              <a:rPr lang="nl-BE" dirty="0">
                <a:solidFill>
                  <a:srgbClr val="669900"/>
                </a:solidFill>
                <a:latin typeface="Open Sans"/>
              </a:rPr>
              <a:t>Nationale autoriteiten</a:t>
            </a:r>
          </a:p>
          <a:p>
            <a:pPr marL="342891" indent="-342891">
              <a:buAutoNum type="arabicPeriod"/>
            </a:pPr>
            <a:r>
              <a:rPr lang="nl-BE" dirty="0">
                <a:solidFill>
                  <a:srgbClr val="669900"/>
                </a:solidFill>
                <a:latin typeface="Open Sans"/>
              </a:rPr>
              <a:t>Gemeenschappelijk secretariaat van de beheerautoriteit (Namen): administratieve en financiële opvolging</a:t>
            </a:r>
          </a:p>
          <a:p>
            <a:pPr marL="342891" indent="-342891">
              <a:buAutoNum type="arabicPeriod"/>
            </a:pPr>
            <a:r>
              <a:rPr lang="nl-BE" dirty="0">
                <a:solidFill>
                  <a:srgbClr val="669900"/>
                </a:solidFill>
                <a:latin typeface="Open Sans"/>
              </a:rPr>
              <a:t>Technisch team: 6 steunpunten (1 in Wallonië, 1 in Vlaanderen, 3 in </a:t>
            </a:r>
            <a:r>
              <a:rPr lang="nl-BE" dirty="0" err="1">
                <a:solidFill>
                  <a:srgbClr val="669900"/>
                </a:solidFill>
                <a:latin typeface="Open Sans"/>
              </a:rPr>
              <a:t>Hauts</a:t>
            </a:r>
            <a:r>
              <a:rPr lang="nl-BE" dirty="0">
                <a:solidFill>
                  <a:srgbClr val="669900"/>
                </a:solidFill>
                <a:latin typeface="Open Sans"/>
              </a:rPr>
              <a:t>-de-France, 1 in Grand Est)</a:t>
            </a:r>
          </a:p>
          <a:p>
            <a:pPr marL="800080" lvl="1" indent="-342891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0000"/>
                </a:solidFill>
                <a:latin typeface="Open Sans"/>
              </a:rPr>
              <a:t>Eerste</a:t>
            </a:r>
            <a:r>
              <a:rPr lang="nl-BE" dirty="0">
                <a:solidFill>
                  <a:srgbClr val="669900"/>
                </a:solidFill>
                <a:latin typeface="Open Sans"/>
              </a:rPr>
              <a:t> contactpunt voor projectpartners</a:t>
            </a:r>
          </a:p>
          <a:p>
            <a:pPr marL="800080" lvl="1" indent="-342891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669900"/>
                </a:solidFill>
                <a:latin typeface="Open Sans"/>
              </a:rPr>
              <a:t>Opvolging van projecten, begeleidingscomités,…</a:t>
            </a:r>
          </a:p>
        </p:txBody>
      </p:sp>
    </p:spTree>
    <p:extLst>
      <p:ext uri="{BB962C8B-B14F-4D97-AF65-F5344CB8AC3E}">
        <p14:creationId xmlns:p14="http://schemas.microsoft.com/office/powerpoint/2010/main" val="30315123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5" name="Espace réservé du titre 1"/>
          <p:cNvSpPr txBox="1">
            <a:spLocks/>
          </p:cNvSpPr>
          <p:nvPr/>
        </p:nvSpPr>
        <p:spPr>
          <a:xfrm>
            <a:off x="2051720" y="2780928"/>
            <a:ext cx="685110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800">
                <a:solidFill>
                  <a:srgbClr val="000099"/>
                </a:solidFill>
                <a:latin typeface="Montserrat" pitchFamily="50" charset="0"/>
                <a:ea typeface="+mj-ea"/>
                <a:cs typeface="Calibri" pitchFamily="34" charset="0"/>
              </a:rPr>
              <a:t>3. Notification et Convention </a:t>
            </a:r>
            <a:endParaRPr lang="fr-BE" sz="2800">
              <a:solidFill>
                <a:srgbClr val="006600"/>
              </a:solidFill>
              <a:latin typeface="Montserrat" pitchFamily="50" charset="0"/>
              <a:ea typeface="+mj-ea"/>
              <a:cs typeface="Calibri" pitchFamily="34" charset="0"/>
            </a:endParaRPr>
          </a:p>
        </p:txBody>
      </p:sp>
      <p:sp>
        <p:nvSpPr>
          <p:cNvPr id="6" name="Espace réservé du titre 1"/>
          <p:cNvSpPr txBox="1">
            <a:spLocks/>
          </p:cNvSpPr>
          <p:nvPr/>
        </p:nvSpPr>
        <p:spPr>
          <a:xfrm>
            <a:off x="2915816" y="3833664"/>
            <a:ext cx="590465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800">
                <a:solidFill>
                  <a:srgbClr val="669900"/>
                </a:solidFill>
                <a:latin typeface="Montserrat" pitchFamily="50" charset="0"/>
                <a:ea typeface="+mj-ea"/>
                <a:cs typeface="Calibri" pitchFamily="34" charset="0"/>
              </a:rPr>
              <a:t>3. </a:t>
            </a:r>
            <a:r>
              <a:rPr lang="fr-FR" sz="2800" err="1">
                <a:solidFill>
                  <a:srgbClr val="669900"/>
                </a:solidFill>
                <a:latin typeface="Montserrat" pitchFamily="50" charset="0"/>
                <a:cs typeface="Calibri" pitchFamily="34" charset="0"/>
              </a:rPr>
              <a:t>Kennisgeving</a:t>
            </a:r>
            <a:r>
              <a:rPr lang="fr-FR" sz="2800">
                <a:solidFill>
                  <a:srgbClr val="669900"/>
                </a:solidFill>
                <a:latin typeface="Montserrat" pitchFamily="50" charset="0"/>
                <a:cs typeface="Calibri" pitchFamily="34" charset="0"/>
              </a:rPr>
              <a:t> en </a:t>
            </a:r>
            <a:r>
              <a:rPr lang="fr-FR" sz="2800" err="1">
                <a:solidFill>
                  <a:srgbClr val="669900"/>
                </a:solidFill>
                <a:latin typeface="Montserrat" pitchFamily="50" charset="0"/>
                <a:cs typeface="Calibri" pitchFamily="34" charset="0"/>
              </a:rPr>
              <a:t>Overeenkomst</a:t>
            </a:r>
            <a:endParaRPr lang="fr-BE" sz="2800">
              <a:solidFill>
                <a:srgbClr val="9FAEE5"/>
              </a:solidFill>
              <a:latin typeface="Montserrat" pitchFamily="50" charset="0"/>
              <a:ea typeface="+mj-ea"/>
              <a:cs typeface="Calibri" pitchFamily="34" charset="0"/>
            </a:endParaRPr>
          </a:p>
        </p:txBody>
      </p:sp>
      <p:pic>
        <p:nvPicPr>
          <p:cNvPr id="7" name="Picture 6" descr="http://www.ensemble-pour-orgeval.fr/wp-content/uploads/2011/12/bonhomme_signature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31" y="750350"/>
            <a:ext cx="1178935" cy="192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78232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13</a:t>
            </a:fld>
            <a:endParaRPr lang="fr-BE"/>
          </a:p>
        </p:txBody>
      </p:sp>
      <p:sp>
        <p:nvSpPr>
          <p:cNvPr id="2" name="Rectangle 1"/>
          <p:cNvSpPr/>
          <p:nvPr/>
        </p:nvSpPr>
        <p:spPr>
          <a:xfrm>
            <a:off x="1495317" y="1196754"/>
            <a:ext cx="73251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  <a:tabLst>
                <a:tab pos="269868" algn="l"/>
              </a:tabLst>
            </a:pPr>
            <a:r>
              <a:rPr lang="fr-BE" altLang="fr-FR" sz="2000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Confirmation officielle adressée par l’Autorité de Gestion</a:t>
            </a:r>
          </a:p>
          <a:p>
            <a:pPr>
              <a:buFont typeface="Wingdings" panose="05000000000000000000" pitchFamily="2" charset="2"/>
              <a:buChar char="§"/>
              <a:tabLst>
                <a:tab pos="269868" algn="l"/>
              </a:tabLst>
            </a:pPr>
            <a:r>
              <a:rPr lang="fr-BE" altLang="fr-FR" sz="2000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Observations/modifications  éventuelles sollicitées par le Comité de Pilotage</a:t>
            </a:r>
          </a:p>
          <a:p>
            <a:pPr>
              <a:buFont typeface="Wingdings" panose="05000000000000000000" pitchFamily="2" charset="2"/>
              <a:buChar char="§"/>
              <a:tabLst>
                <a:tab pos="269868" algn="l"/>
              </a:tabLst>
            </a:pPr>
            <a:r>
              <a:rPr lang="fr-BE" altLang="fr-FR" sz="2000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sz="2000" dirty="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Convention envoyée par courrier </a:t>
            </a:r>
            <a:r>
              <a:rPr lang="fr-BE" altLang="fr-FR" sz="2000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par le Secrétariat Conjoint.</a:t>
            </a:r>
          </a:p>
          <a:p>
            <a:pPr>
              <a:buFont typeface="Wingdings" panose="05000000000000000000" pitchFamily="2" charset="2"/>
              <a:buChar char="§"/>
              <a:tabLst>
                <a:tab pos="269868" algn="l"/>
              </a:tabLst>
            </a:pPr>
            <a:r>
              <a:rPr lang="fr-BE" altLang="fr-FR" sz="2000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Convention signée uniquement par le chef de file.</a:t>
            </a:r>
          </a:p>
          <a:p>
            <a:pPr>
              <a:buFont typeface="Wingdings" panose="05000000000000000000" pitchFamily="2" charset="2"/>
              <a:buChar char="§"/>
              <a:tabLst>
                <a:tab pos="269868" algn="l"/>
              </a:tabLst>
            </a:pPr>
            <a:r>
              <a:rPr lang="fr-BE" altLang="fr-FR" sz="2000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Compte bancaire unique (RIB).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67744" y="3933059"/>
            <a:ext cx="6552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669900"/>
                </a:solidFill>
                <a:latin typeface="Open Sans"/>
              </a:rPr>
              <a:t>Officiële bevestiging verstuurd door de beheerautoriteit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669900"/>
                </a:solidFill>
                <a:latin typeface="Open Sans"/>
              </a:rPr>
              <a:t>Eventueel opmerkingen/wijzigingen gevraagd door de Stuurgroep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669900"/>
                </a:solidFill>
                <a:latin typeface="Open Sans"/>
              </a:rPr>
              <a:t>Overeenkomst per post verstuurd door het gemeenschappelijk secretariaat</a:t>
            </a:r>
            <a:endParaRPr lang="nl-BE" sz="2000" dirty="0">
              <a:solidFill>
                <a:srgbClr val="FF0000"/>
              </a:solidFill>
              <a:latin typeface="Open Sans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669900"/>
                </a:solidFill>
                <a:latin typeface="Open Sans"/>
              </a:rPr>
              <a:t>Overeenkomst enkel ondertekend door de projectleider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669900"/>
                </a:solidFill>
                <a:latin typeface="Open Sans"/>
              </a:rPr>
              <a:t>Uniek bankrekeningnummer </a:t>
            </a:r>
          </a:p>
        </p:txBody>
      </p:sp>
    </p:spTree>
    <p:extLst>
      <p:ext uri="{BB962C8B-B14F-4D97-AF65-F5344CB8AC3E}">
        <p14:creationId xmlns:p14="http://schemas.microsoft.com/office/powerpoint/2010/main" val="44513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14</a:t>
            </a:fld>
            <a:endParaRPr lang="fr-BE"/>
          </a:p>
        </p:txBody>
      </p:sp>
      <p:sp>
        <p:nvSpPr>
          <p:cNvPr id="5" name="Espace réservé du titre 1"/>
          <p:cNvSpPr txBox="1">
            <a:spLocks/>
          </p:cNvSpPr>
          <p:nvPr/>
        </p:nvSpPr>
        <p:spPr>
          <a:xfrm>
            <a:off x="2123728" y="3098012"/>
            <a:ext cx="685110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800">
                <a:solidFill>
                  <a:srgbClr val="000099"/>
                </a:solidFill>
                <a:latin typeface="Montserrat" pitchFamily="50" charset="0"/>
                <a:ea typeface="+mj-ea"/>
                <a:cs typeface="Calibri" pitchFamily="34" charset="0"/>
              </a:rPr>
              <a:t>4. Obligations des opérateurs </a:t>
            </a:r>
            <a:endParaRPr lang="fr-BE" sz="2800">
              <a:solidFill>
                <a:srgbClr val="006600"/>
              </a:solidFill>
              <a:latin typeface="Montserrat" pitchFamily="50" charset="0"/>
              <a:ea typeface="+mj-ea"/>
              <a:cs typeface="Calibri" pitchFamily="34" charset="0"/>
            </a:endParaRPr>
          </a:p>
        </p:txBody>
      </p:sp>
      <p:sp>
        <p:nvSpPr>
          <p:cNvPr id="6" name="Espace réservé du titre 1"/>
          <p:cNvSpPr txBox="1">
            <a:spLocks/>
          </p:cNvSpPr>
          <p:nvPr/>
        </p:nvSpPr>
        <p:spPr>
          <a:xfrm>
            <a:off x="2915819" y="4196233"/>
            <a:ext cx="5969361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800">
                <a:solidFill>
                  <a:srgbClr val="669900"/>
                </a:solidFill>
                <a:latin typeface="Montserrat" pitchFamily="50" charset="0"/>
                <a:cs typeface="Calibri" pitchFamily="34" charset="0"/>
              </a:rPr>
              <a:t>4. </a:t>
            </a:r>
            <a:r>
              <a:rPr lang="fr-FR" sz="2800" err="1">
                <a:solidFill>
                  <a:srgbClr val="669900"/>
                </a:solidFill>
                <a:latin typeface="Montserrat" pitchFamily="50" charset="0"/>
                <a:cs typeface="Calibri" pitchFamily="34" charset="0"/>
              </a:rPr>
              <a:t>Taken</a:t>
            </a:r>
            <a:r>
              <a:rPr lang="fr-FR" sz="2800">
                <a:solidFill>
                  <a:srgbClr val="669900"/>
                </a:solidFill>
                <a:latin typeface="Montserrat" pitchFamily="50" charset="0"/>
                <a:cs typeface="Calibri" pitchFamily="34" charset="0"/>
              </a:rPr>
              <a:t> van de </a:t>
            </a:r>
            <a:r>
              <a:rPr lang="fr-FR" sz="2800" err="1">
                <a:solidFill>
                  <a:srgbClr val="669900"/>
                </a:solidFill>
                <a:latin typeface="Montserrat" pitchFamily="50" charset="0"/>
                <a:cs typeface="Calibri" pitchFamily="34" charset="0"/>
              </a:rPr>
              <a:t>projectpartners</a:t>
            </a:r>
            <a:endParaRPr lang="fr-BE" sz="2800">
              <a:solidFill>
                <a:srgbClr val="669900"/>
              </a:solidFill>
              <a:latin typeface="Montserrat" pitchFamily="50" charset="0"/>
              <a:cs typeface="Calibri" pitchFamily="34" charset="0"/>
            </a:endParaRPr>
          </a:p>
        </p:txBody>
      </p:sp>
      <p:pic>
        <p:nvPicPr>
          <p:cNvPr id="7" name="Picture 6" descr="http://thumbs.dreamstime.com/x/obligations-word-pulled-up-team-workers-together-green-d-letters-people-working-to-complete-responsibilities-tasks-434104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012" y="1052739"/>
            <a:ext cx="1862941" cy="178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16616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15</a:t>
            </a:fld>
            <a:endParaRPr lang="fr-BE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30583" y="1196754"/>
            <a:ext cx="6876256" cy="241871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AutoNum type="arabicPeriod"/>
              <a:tabLst>
                <a:tab pos="182558" algn="l"/>
              </a:tabLst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Définit des modalités de fonctionnement = Convention partenariat ;</a:t>
            </a:r>
          </a:p>
          <a:p>
            <a:pPr algn="just" eaLnBrk="1" hangingPunct="1">
              <a:buAutoNum type="arabicPeriod"/>
              <a:tabLst>
                <a:tab pos="182558" algn="l"/>
              </a:tabLst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Est responsable de la mise en œuvre de l’ensemble du projet ;</a:t>
            </a:r>
          </a:p>
          <a:p>
            <a:pPr algn="just" eaLnBrk="1" hangingPunct="1">
              <a:buAutoNum type="arabicPeriod"/>
              <a:tabLst>
                <a:tab pos="182558" algn="l"/>
              </a:tabLst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S’assure de l’engagement pour la mise en œuvre du projet des dépenses  présentées par l’ensemble des opérateurs ;</a:t>
            </a:r>
          </a:p>
          <a:p>
            <a:pPr marL="307967" indent="-307967" algn="just" eaLnBrk="1" hangingPunct="1">
              <a:tabLst>
                <a:tab pos="182558" algn="l"/>
              </a:tabLst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4. Veille à la vérification des dépenses présentées par les autres opérateurs  par un contrôleur ;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84723" y="3933057"/>
            <a:ext cx="8857108" cy="21605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fr-FR" sz="120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9931" y="3962089"/>
            <a:ext cx="61926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buAutoNum type="arabicPeriod"/>
            </a:pPr>
            <a:r>
              <a:rPr lang="nl-BE">
                <a:solidFill>
                  <a:srgbClr val="669900"/>
                </a:solidFill>
                <a:latin typeface="Open Sans"/>
              </a:rPr>
              <a:t>Regelt de modaliteiten met de andere partners in een partnerovereenkomst.</a:t>
            </a:r>
          </a:p>
          <a:p>
            <a:pPr marL="342891" indent="-342891">
              <a:buAutoNum type="arabicPeriod"/>
            </a:pPr>
            <a:r>
              <a:rPr lang="nl-BE">
                <a:solidFill>
                  <a:srgbClr val="669900"/>
                </a:solidFill>
                <a:latin typeface="Open Sans"/>
              </a:rPr>
              <a:t>Verantwoordelijk voor de algemene realisatie van het project.</a:t>
            </a:r>
          </a:p>
          <a:p>
            <a:pPr marL="342891" indent="-342891">
              <a:buAutoNum type="arabicPeriod"/>
            </a:pPr>
            <a:r>
              <a:rPr lang="nl-BE">
                <a:solidFill>
                  <a:srgbClr val="669900"/>
                </a:solidFill>
                <a:latin typeface="Open Sans"/>
              </a:rPr>
              <a:t>Controleert of de uitgaven van de projectpartners dienen voor de realisatie van het project.</a:t>
            </a:r>
          </a:p>
          <a:p>
            <a:pPr marL="342891" indent="-342891">
              <a:buAutoNum type="arabicPeriod"/>
            </a:pPr>
            <a:r>
              <a:rPr lang="nl-BE">
                <a:solidFill>
                  <a:srgbClr val="669900"/>
                </a:solidFill>
                <a:latin typeface="Open Sans"/>
              </a:rPr>
              <a:t>Ziet erop toe dat de uitgaven van de projectpartners gecontroleerd werden door een eerstelijnscontroleur.</a:t>
            </a:r>
          </a:p>
        </p:txBody>
      </p:sp>
      <p:sp>
        <p:nvSpPr>
          <p:cNvPr id="2" name="Rectangle 1"/>
          <p:cNvSpPr/>
          <p:nvPr/>
        </p:nvSpPr>
        <p:spPr>
          <a:xfrm>
            <a:off x="786589" y="807993"/>
            <a:ext cx="382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269868" algn="l"/>
              </a:tabLst>
            </a:pPr>
            <a:r>
              <a:rPr lang="fr-BE" altLang="fr-FR" b="1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4.1. Obligations du chef de file : </a:t>
            </a:r>
          </a:p>
        </p:txBody>
      </p:sp>
      <p:sp>
        <p:nvSpPr>
          <p:cNvPr id="9" name="Rectangle 8"/>
          <p:cNvSpPr/>
          <p:nvPr/>
        </p:nvSpPr>
        <p:spPr>
          <a:xfrm>
            <a:off x="1404032" y="3563724"/>
            <a:ext cx="3805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269868" algn="l"/>
              </a:tabLst>
            </a:pPr>
            <a:r>
              <a:rPr lang="fr-BE" altLang="fr-FR" b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4.1. </a:t>
            </a:r>
            <a:r>
              <a:rPr lang="nl-BE" b="1">
                <a:solidFill>
                  <a:srgbClr val="669900"/>
                </a:solidFill>
                <a:latin typeface="Open Sans"/>
              </a:rPr>
              <a:t>Taken van de projectleider</a:t>
            </a:r>
            <a:r>
              <a:rPr lang="fr-BE" altLang="fr-FR" b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9516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16</a:t>
            </a:fld>
            <a:endParaRPr lang="fr-BE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627784" y="4005064"/>
            <a:ext cx="6192688" cy="252028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+mj-lt"/>
              <a:buAutoNum type="arabicPeriod" startAt="5"/>
              <a:tabLst>
                <a:tab pos="269868" algn="l"/>
              </a:tabLst>
            </a:pPr>
            <a:r>
              <a:rPr lang="nl-BE">
                <a:solidFill>
                  <a:srgbClr val="669900"/>
                </a:solidFill>
                <a:latin typeface="Open Sans"/>
              </a:rPr>
              <a:t>Verzamelt de verificaten van alle eerstelijnscontroleurs </a:t>
            </a:r>
            <a:r>
              <a:rPr lang="nl-BE" dirty="0">
                <a:solidFill>
                  <a:srgbClr val="669900"/>
                </a:solidFill>
                <a:latin typeface="Open Sans"/>
              </a:rPr>
              <a:t>(= geconsolideerde schuldvordering).</a:t>
            </a:r>
          </a:p>
          <a:p>
            <a:pPr eaLnBrk="1" hangingPunct="1">
              <a:buFont typeface="+mj-lt"/>
              <a:buAutoNum type="arabicPeriod" startAt="5"/>
              <a:tabLst>
                <a:tab pos="269868" algn="l"/>
              </a:tabLst>
            </a:pPr>
            <a:r>
              <a:rPr lang="nl-BE" dirty="0">
                <a:solidFill>
                  <a:srgbClr val="669900"/>
                </a:solidFill>
                <a:latin typeface="Open Sans"/>
              </a:rPr>
              <a:t>Zorgt voor het doorstorten van de Europese fondsen aan de projectpartners.</a:t>
            </a:r>
          </a:p>
          <a:p>
            <a:pPr eaLnBrk="1" hangingPunct="1">
              <a:buFont typeface="+mj-lt"/>
              <a:buAutoNum type="arabicPeriod" startAt="5"/>
              <a:tabLst>
                <a:tab pos="269868" algn="l"/>
              </a:tabLst>
            </a:pPr>
            <a:r>
              <a:rPr lang="nl-BE" dirty="0">
                <a:solidFill>
                  <a:srgbClr val="669900"/>
                </a:solidFill>
                <a:latin typeface="Open Sans"/>
              </a:rPr>
              <a:t>Zorgt voor een nauwkeurige boekhouding van de EFRO-stortingen</a:t>
            </a:r>
            <a:endParaRPr lang="fr-BE" dirty="0">
              <a:solidFill>
                <a:srgbClr val="9FAEE5"/>
              </a:solidFill>
              <a:latin typeface="Open Sans" panose="020B0806030504020204" pitchFamily="34" charset="0"/>
            </a:endParaRPr>
          </a:p>
          <a:p>
            <a:pPr eaLnBrk="1" hangingPunct="1">
              <a:buFont typeface="+mj-lt"/>
              <a:buAutoNum type="arabicPeriod" startAt="5"/>
              <a:tabLst>
                <a:tab pos="269868" algn="l"/>
              </a:tabLst>
            </a:pPr>
            <a:r>
              <a:rPr lang="nl-BE" dirty="0">
                <a:solidFill>
                  <a:srgbClr val="669900"/>
                </a:solidFill>
                <a:latin typeface="Open Sans"/>
              </a:rPr>
              <a:t>Verzekert de algemene coördinatie van het project.</a:t>
            </a:r>
          </a:p>
          <a:p>
            <a:pPr marL="0" indent="0" eaLnBrk="1" hangingPunct="1">
              <a:tabLst>
                <a:tab pos="182558" algn="l"/>
              </a:tabLst>
            </a:pPr>
            <a:endParaRPr lang="fr-BE" altLang="fr-FR" sz="1200" dirty="0">
              <a:solidFill>
                <a:srgbClr val="9FAEE5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691680" y="3501008"/>
            <a:ext cx="6912768" cy="14401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+mj-lt"/>
              <a:buAutoNum type="arabicPeriod" startAt="5"/>
              <a:tabLst>
                <a:tab pos="269868" algn="l"/>
              </a:tabLst>
            </a:pPr>
            <a:endParaRPr lang="fr-BE" altLang="fr-FR" sz="12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35697" y="1196754"/>
            <a:ext cx="6588224" cy="172310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+mj-lt"/>
              <a:buAutoNum type="arabicPeriod" startAt="5"/>
              <a:tabLst>
                <a:tab pos="269868" algn="l"/>
              </a:tabLst>
            </a:pP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Consolide les rapports de validation des dépenses (= DC Consolidée) ;</a:t>
            </a:r>
          </a:p>
          <a:p>
            <a:pPr eaLnBrk="1" hangingPunct="1">
              <a:buFont typeface="+mj-lt"/>
              <a:buAutoNum type="arabicPeriod" startAt="5"/>
              <a:tabLst>
                <a:tab pos="269868" algn="l"/>
              </a:tabLst>
            </a:pP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Reverse les contributions Feder aux différents partenaires ;</a:t>
            </a:r>
          </a:p>
          <a:p>
            <a:pPr eaLnBrk="1" hangingPunct="1">
              <a:buFont typeface="+mj-lt"/>
              <a:buAutoNum type="arabicPeriod" startAt="5"/>
              <a:tabLst>
                <a:tab pos="182558" algn="l"/>
              </a:tabLst>
            </a:pP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Tient une comptabilité précise des versements FEDER ;</a:t>
            </a:r>
          </a:p>
          <a:p>
            <a:pPr eaLnBrk="1" hangingPunct="1">
              <a:buFont typeface="+mj-lt"/>
              <a:buAutoNum type="arabicPeriod" startAt="5"/>
              <a:tabLst>
                <a:tab pos="182558" algn="l"/>
              </a:tabLst>
            </a:pP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Assure la coordination générale du projet ;</a:t>
            </a:r>
          </a:p>
        </p:txBody>
      </p:sp>
      <p:sp>
        <p:nvSpPr>
          <p:cNvPr id="7" name="Rectangle 6"/>
          <p:cNvSpPr/>
          <p:nvPr/>
        </p:nvSpPr>
        <p:spPr>
          <a:xfrm>
            <a:off x="786589" y="807993"/>
            <a:ext cx="382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269868" algn="l"/>
              </a:tabLst>
            </a:pPr>
            <a:r>
              <a:rPr lang="fr-BE" altLang="fr-FR" b="1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4.1. Obligations du chef de file : </a:t>
            </a:r>
          </a:p>
        </p:txBody>
      </p:sp>
      <p:sp>
        <p:nvSpPr>
          <p:cNvPr id="8" name="Rectangle 7"/>
          <p:cNvSpPr/>
          <p:nvPr/>
        </p:nvSpPr>
        <p:spPr>
          <a:xfrm>
            <a:off x="1404032" y="3563724"/>
            <a:ext cx="3805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269868" algn="l"/>
              </a:tabLst>
            </a:pPr>
            <a:r>
              <a:rPr lang="fr-BE" altLang="fr-FR" b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4.1. </a:t>
            </a:r>
            <a:r>
              <a:rPr lang="nl-BE" b="1">
                <a:solidFill>
                  <a:srgbClr val="669900"/>
                </a:solidFill>
                <a:latin typeface="Open Sans"/>
              </a:rPr>
              <a:t>Taken van de projectleider</a:t>
            </a:r>
            <a:r>
              <a:rPr lang="fr-BE" altLang="fr-FR" b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48831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17</a:t>
            </a:fld>
            <a:endParaRPr lang="fr-B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12168" y="1412778"/>
            <a:ext cx="6372200" cy="172310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+mj-lt"/>
              <a:buAutoNum type="arabicPeriod" startAt="9"/>
              <a:tabLst>
                <a:tab pos="182558" algn="l"/>
              </a:tabLst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Est signataire de la convention FEDER et de ses avenants éventuels ;</a:t>
            </a:r>
          </a:p>
          <a:p>
            <a:pPr eaLnBrk="1" hangingPunct="1">
              <a:buFont typeface="+mj-lt"/>
              <a:buAutoNum type="arabicPeriod" startAt="9"/>
              <a:tabLst>
                <a:tab pos="182558" algn="l"/>
              </a:tabLst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Assure le secrétariat des Comités d’accompagnement ;</a:t>
            </a:r>
            <a:endParaRPr lang="fr-BE" altLang="fr-FR" sz="12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eaLnBrk="1" hangingPunct="1">
              <a:buFont typeface="+mj-lt"/>
              <a:buAutoNum type="arabicPeriod" startAt="9"/>
              <a:tabLst>
                <a:tab pos="182558" algn="l"/>
              </a:tabLst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Coordonne de la rédaction des rapports d’activités ; </a:t>
            </a:r>
          </a:p>
          <a:p>
            <a:pPr eaLnBrk="1" hangingPunct="1">
              <a:buFont typeface="+mj-lt"/>
              <a:buAutoNum type="arabicPeriod" startAt="9"/>
              <a:tabLst>
                <a:tab pos="182558" algn="l"/>
              </a:tabLst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Garantit le respect des délais .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627784" y="4077072"/>
            <a:ext cx="5544616" cy="252028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+mj-lt"/>
              <a:buAutoNum type="arabicPeriod" startAt="9"/>
              <a:tabLst>
                <a:tab pos="182558" algn="l"/>
              </a:tabLst>
            </a:pPr>
            <a:r>
              <a:rPr lang="nl-BE">
                <a:solidFill>
                  <a:srgbClr val="669900"/>
                </a:solidFill>
                <a:latin typeface="Open Sans"/>
              </a:rPr>
              <a:t>Ondertekent de EFRO-overeenkomst en zijn eventuele </a:t>
            </a:r>
            <a:r>
              <a:rPr lang="nl-BE" err="1">
                <a:solidFill>
                  <a:srgbClr val="669900"/>
                </a:solidFill>
                <a:latin typeface="Open Sans"/>
              </a:rPr>
              <a:t>bijakten</a:t>
            </a:r>
            <a:r>
              <a:rPr lang="nl-BE">
                <a:solidFill>
                  <a:srgbClr val="669900"/>
                </a:solidFill>
                <a:latin typeface="Open Sans"/>
              </a:rPr>
              <a:t>.</a:t>
            </a:r>
          </a:p>
          <a:p>
            <a:pPr eaLnBrk="1" hangingPunct="1">
              <a:buFont typeface="+mj-lt"/>
              <a:buAutoNum type="arabicPeriod" startAt="9"/>
              <a:tabLst>
                <a:tab pos="182558" algn="l"/>
              </a:tabLst>
            </a:pPr>
            <a:r>
              <a:rPr lang="nl-BE">
                <a:solidFill>
                  <a:srgbClr val="669900"/>
                </a:solidFill>
                <a:latin typeface="Open Sans"/>
              </a:rPr>
              <a:t> Zorgt voor het secretariaat van de begeleidingscomités.</a:t>
            </a:r>
          </a:p>
          <a:p>
            <a:pPr eaLnBrk="1" hangingPunct="1">
              <a:buFont typeface="+mj-lt"/>
              <a:buAutoNum type="arabicPeriod" startAt="9"/>
              <a:tabLst>
                <a:tab pos="182558" algn="l"/>
              </a:tabLst>
            </a:pPr>
            <a:r>
              <a:rPr lang="nl-BE">
                <a:solidFill>
                  <a:srgbClr val="669900"/>
                </a:solidFill>
                <a:latin typeface="Open Sans"/>
              </a:rPr>
              <a:t> Coördineert de opmaak van de activiteitenrapporten.</a:t>
            </a:r>
          </a:p>
          <a:p>
            <a:pPr>
              <a:buFont typeface="+mj-lt"/>
              <a:buAutoNum type="arabicPeriod" startAt="9"/>
            </a:pPr>
            <a:r>
              <a:rPr lang="nl-BE">
                <a:solidFill>
                  <a:srgbClr val="669900"/>
                </a:solidFill>
                <a:latin typeface="Open Sans"/>
              </a:rPr>
              <a:t> Houdt deadlines in het oog.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4032" y="3563724"/>
            <a:ext cx="3805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269868" algn="l"/>
              </a:tabLst>
            </a:pPr>
            <a:r>
              <a:rPr lang="fr-BE" altLang="fr-FR" b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4.1. </a:t>
            </a:r>
            <a:r>
              <a:rPr lang="nl-BE" b="1">
                <a:solidFill>
                  <a:srgbClr val="669900"/>
                </a:solidFill>
                <a:latin typeface="Open Sans"/>
              </a:rPr>
              <a:t>Taken van de projectleider</a:t>
            </a:r>
            <a:r>
              <a:rPr lang="fr-BE" altLang="fr-FR" b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: </a:t>
            </a:r>
          </a:p>
        </p:txBody>
      </p:sp>
      <p:sp>
        <p:nvSpPr>
          <p:cNvPr id="6" name="Rectangle 5"/>
          <p:cNvSpPr/>
          <p:nvPr/>
        </p:nvSpPr>
        <p:spPr>
          <a:xfrm>
            <a:off x="786589" y="807993"/>
            <a:ext cx="382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269868" algn="l"/>
              </a:tabLst>
            </a:pPr>
            <a:r>
              <a:rPr lang="fr-BE" altLang="fr-FR" b="1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4.1. Obligations du chef de file : </a:t>
            </a:r>
          </a:p>
        </p:txBody>
      </p:sp>
    </p:spTree>
    <p:extLst>
      <p:ext uri="{BB962C8B-B14F-4D97-AF65-F5344CB8AC3E}">
        <p14:creationId xmlns:p14="http://schemas.microsoft.com/office/powerpoint/2010/main" val="310996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18</a:t>
            </a:fld>
            <a:endParaRPr lang="fr-BE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619672" y="1124744"/>
            <a:ext cx="7272808" cy="252028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tabLst>
                <a:tab pos="269868" algn="l"/>
              </a:tabLst>
            </a:pPr>
            <a:endParaRPr lang="fr-BE" altLang="fr-FR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228594" indent="-228594" eaLnBrk="1" hangingPunct="1">
              <a:buAutoNum type="arabicPeriod"/>
              <a:tabLst>
                <a:tab pos="182558" algn="l"/>
              </a:tabLst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Responsabilité financière ;</a:t>
            </a:r>
          </a:p>
          <a:p>
            <a:pPr marL="228594" indent="-228594" eaLnBrk="1" hangingPunct="1">
              <a:buAutoNum type="arabicPeriod"/>
              <a:tabLst>
                <a:tab pos="182558" algn="l"/>
              </a:tabLst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Respect du délai d’introduction des DC, via l’application de gestion ;</a:t>
            </a:r>
          </a:p>
          <a:p>
            <a:pPr marL="228594" indent="-228594" eaLnBrk="1" hangingPunct="1">
              <a:buAutoNum type="arabicPeriod"/>
              <a:tabLst>
                <a:tab pos="182558" algn="l"/>
              </a:tabLst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Communication de toute information vers les contrôleurs dans les délais requis ;</a:t>
            </a:r>
          </a:p>
          <a:p>
            <a:pPr marL="228594" indent="-228594" eaLnBrk="1" hangingPunct="1">
              <a:buAutoNum type="arabicPeriod"/>
              <a:tabLst>
                <a:tab pos="182558" algn="l"/>
              </a:tabLst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Communication vers  l’opérateur chef de file de son projet de toute demande de modification ;</a:t>
            </a:r>
          </a:p>
          <a:p>
            <a:pPr marL="228594" indent="-228594" eaLnBrk="1" hangingPunct="1">
              <a:buAutoNum type="arabicPeriod"/>
              <a:tabLst>
                <a:tab pos="182558" algn="l"/>
              </a:tabLst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Comptabilité séparée.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59832" y="4236310"/>
            <a:ext cx="5832648" cy="237117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+mj-lt"/>
              <a:buAutoNum type="arabicPeriod"/>
            </a:pPr>
            <a:r>
              <a:rPr lang="nl-BE">
                <a:solidFill>
                  <a:srgbClr val="669900"/>
                </a:solidFill>
                <a:latin typeface="Open Sans"/>
              </a:rPr>
              <a:t>Financiële verantwoordelijkheid;</a:t>
            </a:r>
          </a:p>
          <a:p>
            <a:pPr>
              <a:buFont typeface="+mj-lt"/>
              <a:buAutoNum type="arabicPeriod"/>
            </a:pPr>
            <a:r>
              <a:rPr lang="nl-BE">
                <a:solidFill>
                  <a:srgbClr val="669900"/>
                </a:solidFill>
                <a:latin typeface="Open Sans"/>
              </a:rPr>
              <a:t>Naleven van de termijnen voor indiening van de schuldvorderingen via de beheerapplicatie;</a:t>
            </a:r>
          </a:p>
          <a:p>
            <a:pPr>
              <a:buFont typeface="+mj-lt"/>
              <a:buAutoNum type="arabicPeriod"/>
            </a:pPr>
            <a:r>
              <a:rPr lang="nl-BE">
                <a:solidFill>
                  <a:srgbClr val="669900"/>
                </a:solidFill>
                <a:latin typeface="Open Sans"/>
              </a:rPr>
              <a:t>Meedelen van informatie aan de eerstelijns-controleurs binnen de gestelde termijnen;</a:t>
            </a:r>
          </a:p>
          <a:p>
            <a:pPr>
              <a:buFont typeface="+mj-lt"/>
              <a:buAutoNum type="arabicPeriod"/>
            </a:pPr>
            <a:r>
              <a:rPr lang="nl-BE">
                <a:solidFill>
                  <a:srgbClr val="669900"/>
                </a:solidFill>
                <a:latin typeface="Open Sans"/>
              </a:rPr>
              <a:t>Meedelen van elke mogelijke wijziging aan zijn projectleider;</a:t>
            </a:r>
          </a:p>
          <a:p>
            <a:pPr>
              <a:buFont typeface="+mj-lt"/>
              <a:buAutoNum type="arabicPeriod"/>
            </a:pPr>
            <a:r>
              <a:rPr lang="nl-BE">
                <a:solidFill>
                  <a:srgbClr val="669900"/>
                </a:solidFill>
                <a:latin typeface="Open Sans"/>
              </a:rPr>
              <a:t>Gescheiden boekhouding.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0090" y="807993"/>
            <a:ext cx="4259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269868" algn="l"/>
              </a:tabLst>
            </a:pPr>
            <a:r>
              <a:rPr lang="fr-BE" altLang="fr-FR" b="1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4.2. Obligations de tout opérateur : </a:t>
            </a:r>
          </a:p>
        </p:txBody>
      </p:sp>
      <p:sp>
        <p:nvSpPr>
          <p:cNvPr id="8" name="Rectangle 7"/>
          <p:cNvSpPr/>
          <p:nvPr/>
        </p:nvSpPr>
        <p:spPr>
          <a:xfrm>
            <a:off x="1403651" y="3756000"/>
            <a:ext cx="4223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269868" algn="l"/>
              </a:tabLst>
            </a:pPr>
            <a:r>
              <a:rPr lang="fr-BE" altLang="fr-FR" b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4.2. </a:t>
            </a:r>
            <a:r>
              <a:rPr lang="fr-BE" altLang="fr-FR" b="1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Taken</a:t>
            </a:r>
            <a:r>
              <a:rPr lang="fr-BE" altLang="fr-FR" b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</a:t>
            </a:r>
            <a:r>
              <a:rPr lang="fr-BE" altLang="fr-FR" b="1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elke</a:t>
            </a:r>
            <a:r>
              <a:rPr lang="fr-BE" altLang="fr-FR" b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b="1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projectpartner</a:t>
            </a:r>
            <a:r>
              <a:rPr lang="fr-BE" altLang="fr-FR" b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71690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19</a:t>
            </a:fld>
            <a:endParaRPr lang="fr-BE"/>
          </a:p>
        </p:txBody>
      </p:sp>
      <p:sp>
        <p:nvSpPr>
          <p:cNvPr id="5" name="Espace réservé du titre 1"/>
          <p:cNvSpPr txBox="1">
            <a:spLocks/>
          </p:cNvSpPr>
          <p:nvPr/>
        </p:nvSpPr>
        <p:spPr>
          <a:xfrm>
            <a:off x="1907704" y="2743351"/>
            <a:ext cx="554461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800">
                <a:solidFill>
                  <a:srgbClr val="000099"/>
                </a:solidFill>
                <a:latin typeface="Montserrat" pitchFamily="50" charset="0"/>
                <a:ea typeface="+mj-ea"/>
                <a:cs typeface="Calibri" pitchFamily="34" charset="0"/>
              </a:rPr>
              <a:t>5. Comité d’accompagnement transfrontalier</a:t>
            </a:r>
            <a:endParaRPr lang="fr-BE" sz="2800">
              <a:solidFill>
                <a:srgbClr val="006600"/>
              </a:solidFill>
              <a:latin typeface="Montserrat" pitchFamily="50" charset="0"/>
              <a:ea typeface="+mj-ea"/>
              <a:cs typeface="Calibri" pitchFamily="34" charset="0"/>
            </a:endParaRPr>
          </a:p>
        </p:txBody>
      </p:sp>
      <p:sp>
        <p:nvSpPr>
          <p:cNvPr id="6" name="Espace réservé du titre 1"/>
          <p:cNvSpPr txBox="1">
            <a:spLocks/>
          </p:cNvSpPr>
          <p:nvPr/>
        </p:nvSpPr>
        <p:spPr>
          <a:xfrm>
            <a:off x="2452331" y="3778355"/>
            <a:ext cx="6584167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800">
                <a:solidFill>
                  <a:srgbClr val="669900"/>
                </a:solidFill>
                <a:latin typeface="Montserrat" pitchFamily="50" charset="0"/>
                <a:ea typeface="+mj-ea"/>
                <a:cs typeface="Calibri" pitchFamily="34" charset="0"/>
              </a:rPr>
              <a:t>5. </a:t>
            </a:r>
            <a:r>
              <a:rPr lang="fr-FR" sz="2800" err="1">
                <a:solidFill>
                  <a:srgbClr val="669900"/>
                </a:solidFill>
                <a:latin typeface="Montserrat" pitchFamily="50" charset="0"/>
                <a:ea typeface="+mj-ea"/>
                <a:cs typeface="Calibri" pitchFamily="34" charset="0"/>
              </a:rPr>
              <a:t>Grensoverschrijdend</a:t>
            </a:r>
            <a:r>
              <a:rPr lang="fr-FR" sz="2800">
                <a:solidFill>
                  <a:srgbClr val="669900"/>
                </a:solidFill>
                <a:latin typeface="Montserrat" pitchFamily="50" charset="0"/>
                <a:ea typeface="+mj-ea"/>
                <a:cs typeface="Calibri" pitchFamily="34" charset="0"/>
              </a:rPr>
              <a:t> </a:t>
            </a:r>
            <a:r>
              <a:rPr lang="fr-FR" sz="2800" err="1">
                <a:solidFill>
                  <a:srgbClr val="669900"/>
                </a:solidFill>
                <a:latin typeface="Montserrat" pitchFamily="50" charset="0"/>
                <a:ea typeface="+mj-ea"/>
                <a:cs typeface="Calibri" pitchFamily="34" charset="0"/>
              </a:rPr>
              <a:t>begeleidingscomite</a:t>
            </a:r>
            <a:endParaRPr lang="fr-BE" sz="2800">
              <a:solidFill>
                <a:srgbClr val="669900"/>
              </a:solidFill>
              <a:latin typeface="Montserrat" pitchFamily="50" charset="0"/>
              <a:ea typeface="+mj-ea"/>
              <a:cs typeface="Calibri" pitchFamily="34" charset="0"/>
            </a:endParaRPr>
          </a:p>
        </p:txBody>
      </p:sp>
      <p:pic>
        <p:nvPicPr>
          <p:cNvPr id="7" name="Picture 4" descr="Résultat de recherche d'images pour &quot;petit bonhomme blanc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7" y="1059815"/>
            <a:ext cx="1617325" cy="146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75813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/>
        </p:nvSpPr>
        <p:spPr>
          <a:xfrm>
            <a:off x="1475656" y="980728"/>
            <a:ext cx="721114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fr-BE" sz="2800">
              <a:solidFill>
                <a:srgbClr val="000099"/>
              </a:solidFill>
              <a:latin typeface="Montserrat" pitchFamily="50" charset="0"/>
              <a:cs typeface="Calibr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1760939" y="1313351"/>
            <a:ext cx="7779615" cy="51982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spcBef>
                <a:spcPct val="20000"/>
              </a:spcBef>
              <a:buClr>
                <a:srgbClr val="9FAEE5"/>
              </a:buClr>
              <a:defRPr/>
            </a:pPr>
            <a:r>
              <a:rPr lang="fr-FR" sz="2600">
                <a:solidFill>
                  <a:srgbClr val="000099"/>
                </a:solidFill>
                <a:latin typeface="Montserrat" panose="00000500000000000000" pitchFamily="50" charset="0"/>
                <a:cs typeface="Calibri" pitchFamily="34" charset="0"/>
              </a:rPr>
              <a:t>	</a:t>
            </a:r>
            <a:r>
              <a:rPr lang="fr-FR" sz="2400">
                <a:solidFill>
                  <a:srgbClr val="000099"/>
                </a:solidFill>
                <a:latin typeface="Montserrat" panose="00000500000000000000" pitchFamily="50" charset="0"/>
                <a:cs typeface="Calibri" pitchFamily="34" charset="0"/>
              </a:rPr>
              <a:t>1. Contexte et introduction</a:t>
            </a:r>
          </a:p>
          <a:p>
            <a:pPr>
              <a:spcBef>
                <a:spcPct val="20000"/>
              </a:spcBef>
              <a:buClr>
                <a:srgbClr val="9FAEE5"/>
              </a:buClr>
              <a:defRPr/>
            </a:pPr>
            <a:r>
              <a:rPr lang="fr-BE" sz="2400">
                <a:solidFill>
                  <a:srgbClr val="000099"/>
                </a:solidFill>
                <a:latin typeface="Montserrat" panose="00000500000000000000" pitchFamily="50" charset="0"/>
                <a:cs typeface="Calibri" pitchFamily="34" charset="0"/>
              </a:rPr>
              <a:t>		</a:t>
            </a:r>
            <a:r>
              <a:rPr lang="fr-BE" sz="2400">
                <a:solidFill>
                  <a:srgbClr val="669900"/>
                </a:solidFill>
                <a:latin typeface="Montserrat" panose="00000500000000000000" pitchFamily="50" charset="0"/>
                <a:cs typeface="Calibri" pitchFamily="34" charset="0"/>
              </a:rPr>
              <a:t>1. </a:t>
            </a:r>
            <a:r>
              <a:rPr lang="fr-BE" sz="2400" err="1">
                <a:solidFill>
                  <a:srgbClr val="669900"/>
                </a:solidFill>
                <a:latin typeface="Montserrat" panose="00000500000000000000" pitchFamily="50" charset="0"/>
                <a:cs typeface="Calibri" pitchFamily="34" charset="0"/>
              </a:rPr>
              <a:t>Context</a:t>
            </a:r>
            <a:r>
              <a:rPr lang="fr-BE" sz="2400">
                <a:solidFill>
                  <a:srgbClr val="669900"/>
                </a:solidFill>
                <a:latin typeface="Montserrat" panose="00000500000000000000" pitchFamily="50" charset="0"/>
                <a:cs typeface="Calibri" pitchFamily="34" charset="0"/>
              </a:rPr>
              <a:t> en </a:t>
            </a:r>
            <a:r>
              <a:rPr lang="fr-BE" sz="2400" err="1">
                <a:solidFill>
                  <a:srgbClr val="669900"/>
                </a:solidFill>
                <a:latin typeface="Montserrat" panose="00000500000000000000" pitchFamily="50" charset="0"/>
                <a:cs typeface="Calibri" pitchFamily="34" charset="0"/>
              </a:rPr>
              <a:t>inleiding</a:t>
            </a:r>
            <a:endParaRPr lang="fr-BE" sz="2400">
              <a:solidFill>
                <a:srgbClr val="9FAEE5"/>
              </a:solidFill>
              <a:latin typeface="Montserrat" panose="00000500000000000000" pitchFamily="50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9FAEE5"/>
              </a:buClr>
              <a:defRPr/>
            </a:pPr>
            <a:endParaRPr lang="fr-FR" sz="2400">
              <a:solidFill>
                <a:srgbClr val="9FAEE5"/>
              </a:solidFill>
              <a:latin typeface="Montserrat" panose="00000500000000000000" pitchFamily="50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9FAEE5"/>
              </a:buClr>
              <a:defRPr/>
            </a:pPr>
            <a:r>
              <a:rPr lang="fr-BE" sz="2400">
                <a:solidFill>
                  <a:srgbClr val="000099"/>
                </a:solidFill>
                <a:latin typeface="Montserrat" panose="00000500000000000000" pitchFamily="50" charset="0"/>
                <a:cs typeface="Calibri" pitchFamily="34" charset="0"/>
              </a:rPr>
              <a:t>	2. Intervenants</a:t>
            </a:r>
          </a:p>
          <a:p>
            <a:pPr>
              <a:spcBef>
                <a:spcPct val="20000"/>
              </a:spcBef>
              <a:buClr>
                <a:srgbClr val="9FAEE5"/>
              </a:buClr>
              <a:defRPr/>
            </a:pPr>
            <a:r>
              <a:rPr lang="fr-BE" sz="2400">
                <a:solidFill>
                  <a:srgbClr val="000099"/>
                </a:solidFill>
                <a:latin typeface="Montserrat" panose="00000500000000000000" pitchFamily="50" charset="0"/>
                <a:cs typeface="Calibri" pitchFamily="34" charset="0"/>
              </a:rPr>
              <a:t>		</a:t>
            </a:r>
            <a:r>
              <a:rPr lang="fr-BE" sz="2400">
                <a:solidFill>
                  <a:srgbClr val="669900"/>
                </a:solidFill>
                <a:latin typeface="Montserrat" panose="00000500000000000000" pitchFamily="50" charset="0"/>
                <a:cs typeface="Calibri" pitchFamily="34" charset="0"/>
              </a:rPr>
              <a:t>2. </a:t>
            </a:r>
            <a:r>
              <a:rPr lang="fr-BE" sz="2400" err="1">
                <a:solidFill>
                  <a:srgbClr val="669900"/>
                </a:solidFill>
                <a:latin typeface="Montserrat" panose="00000500000000000000" pitchFamily="50" charset="0"/>
                <a:cs typeface="Calibri" pitchFamily="34" charset="0"/>
              </a:rPr>
              <a:t>Actoren</a:t>
            </a:r>
            <a:endParaRPr lang="fr-BE" sz="2400">
              <a:solidFill>
                <a:srgbClr val="669900"/>
              </a:solidFill>
              <a:latin typeface="Montserrat" panose="00000500000000000000" pitchFamily="50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9FAEE5"/>
              </a:buClr>
              <a:defRPr/>
            </a:pPr>
            <a:endParaRPr lang="fr-BE" sz="2400">
              <a:solidFill>
                <a:srgbClr val="9FAEE5"/>
              </a:solidFill>
              <a:latin typeface="Montserrat" panose="00000500000000000000" pitchFamily="50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9FAEE5"/>
              </a:buClr>
              <a:defRPr/>
            </a:pPr>
            <a:r>
              <a:rPr lang="fr-BE" sz="2400">
                <a:solidFill>
                  <a:srgbClr val="000099"/>
                </a:solidFill>
                <a:latin typeface="Montserrat" panose="00000500000000000000" pitchFamily="50" charset="0"/>
                <a:cs typeface="Calibri" pitchFamily="34" charset="0"/>
              </a:rPr>
              <a:t>	3. Notification et convention </a:t>
            </a:r>
          </a:p>
          <a:p>
            <a:pPr>
              <a:spcBef>
                <a:spcPct val="20000"/>
              </a:spcBef>
              <a:buClr>
                <a:srgbClr val="9FAEE5"/>
              </a:buClr>
              <a:defRPr/>
            </a:pPr>
            <a:r>
              <a:rPr lang="fr-BE" sz="2400">
                <a:solidFill>
                  <a:srgbClr val="000099"/>
                </a:solidFill>
                <a:latin typeface="Montserrat" panose="00000500000000000000" pitchFamily="50" charset="0"/>
                <a:cs typeface="Calibri" pitchFamily="34" charset="0"/>
              </a:rPr>
              <a:t>		</a:t>
            </a:r>
            <a:r>
              <a:rPr lang="fr-BE" sz="2400">
                <a:solidFill>
                  <a:srgbClr val="669900"/>
                </a:solidFill>
                <a:latin typeface="Montserrat" panose="00000500000000000000" pitchFamily="50" charset="0"/>
                <a:cs typeface="Calibri" pitchFamily="34" charset="0"/>
              </a:rPr>
              <a:t>3. </a:t>
            </a:r>
            <a:r>
              <a:rPr lang="fr-BE" sz="2400" err="1">
                <a:solidFill>
                  <a:srgbClr val="669900"/>
                </a:solidFill>
                <a:latin typeface="Montserrat" panose="00000500000000000000" pitchFamily="50" charset="0"/>
                <a:cs typeface="Calibri" pitchFamily="34" charset="0"/>
              </a:rPr>
              <a:t>Kennisgeving</a:t>
            </a:r>
            <a:r>
              <a:rPr lang="fr-BE" sz="2400">
                <a:solidFill>
                  <a:srgbClr val="669900"/>
                </a:solidFill>
                <a:latin typeface="Montserrat" panose="00000500000000000000" pitchFamily="50" charset="0"/>
                <a:cs typeface="Calibri" pitchFamily="34" charset="0"/>
              </a:rPr>
              <a:t> en </a:t>
            </a:r>
            <a:r>
              <a:rPr lang="fr-BE" sz="2400" err="1">
                <a:solidFill>
                  <a:srgbClr val="669900"/>
                </a:solidFill>
                <a:latin typeface="Montserrat" panose="00000500000000000000" pitchFamily="50" charset="0"/>
                <a:cs typeface="Calibri" pitchFamily="34" charset="0"/>
              </a:rPr>
              <a:t>overeenkomst</a:t>
            </a:r>
            <a:endParaRPr lang="fr-BE" sz="2400">
              <a:solidFill>
                <a:srgbClr val="669900"/>
              </a:solidFill>
              <a:latin typeface="Montserrat" panose="00000500000000000000" pitchFamily="50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9FAEE5"/>
              </a:buClr>
              <a:defRPr/>
            </a:pPr>
            <a:endParaRPr lang="fr-BE" sz="2400">
              <a:solidFill>
                <a:srgbClr val="9FAEE5"/>
              </a:solidFill>
              <a:latin typeface="Montserrat" panose="00000500000000000000" pitchFamily="50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9FAEE5"/>
              </a:buClr>
              <a:defRPr/>
            </a:pPr>
            <a:r>
              <a:rPr lang="fr-BE" sz="2400">
                <a:solidFill>
                  <a:srgbClr val="000099"/>
                </a:solidFill>
                <a:latin typeface="Montserrat" panose="00000500000000000000" pitchFamily="50" charset="0"/>
                <a:cs typeface="Calibri" pitchFamily="34" charset="0"/>
              </a:rPr>
              <a:t>	4. Obligations des opérateurs </a:t>
            </a:r>
          </a:p>
          <a:p>
            <a:pPr>
              <a:spcBef>
                <a:spcPct val="20000"/>
              </a:spcBef>
              <a:buClr>
                <a:srgbClr val="9FAEE5"/>
              </a:buClr>
              <a:defRPr/>
            </a:pPr>
            <a:r>
              <a:rPr lang="fr-BE" sz="2400">
                <a:solidFill>
                  <a:srgbClr val="000099"/>
                </a:solidFill>
                <a:latin typeface="Montserrat" panose="00000500000000000000" pitchFamily="50" charset="0"/>
                <a:cs typeface="Calibri" pitchFamily="34" charset="0"/>
              </a:rPr>
              <a:t>		</a:t>
            </a:r>
            <a:r>
              <a:rPr lang="fr-BE" sz="2400">
                <a:solidFill>
                  <a:srgbClr val="669900"/>
                </a:solidFill>
                <a:latin typeface="Montserrat" panose="00000500000000000000" pitchFamily="50" charset="0"/>
                <a:cs typeface="Calibri" pitchFamily="34" charset="0"/>
              </a:rPr>
              <a:t>4. </a:t>
            </a:r>
            <a:r>
              <a:rPr lang="fr-BE" sz="2400" err="1">
                <a:solidFill>
                  <a:srgbClr val="669900"/>
                </a:solidFill>
                <a:latin typeface="Montserrat" panose="00000500000000000000" pitchFamily="50" charset="0"/>
                <a:cs typeface="Calibri" pitchFamily="34" charset="0"/>
              </a:rPr>
              <a:t>Taken</a:t>
            </a:r>
            <a:r>
              <a:rPr lang="fr-BE" sz="2400">
                <a:solidFill>
                  <a:srgbClr val="669900"/>
                </a:solidFill>
                <a:latin typeface="Montserrat" panose="00000500000000000000" pitchFamily="50" charset="0"/>
                <a:cs typeface="Calibri" pitchFamily="34" charset="0"/>
              </a:rPr>
              <a:t> van de </a:t>
            </a:r>
            <a:r>
              <a:rPr lang="fr-BE" sz="2400" err="1">
                <a:solidFill>
                  <a:srgbClr val="669900"/>
                </a:solidFill>
                <a:latin typeface="Montserrat" panose="00000500000000000000" pitchFamily="50" charset="0"/>
                <a:cs typeface="Calibri" pitchFamily="34" charset="0"/>
              </a:rPr>
              <a:t>projectpartners</a:t>
            </a:r>
            <a:endParaRPr lang="fr-BE" sz="2400">
              <a:solidFill>
                <a:srgbClr val="669900"/>
              </a:solidFill>
              <a:latin typeface="Montserrat" panose="00000500000000000000" pitchFamily="50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9FAEE5"/>
              </a:buClr>
              <a:defRPr/>
            </a:pPr>
            <a:endParaRPr lang="fr-BE" sz="2400">
              <a:solidFill>
                <a:srgbClr val="9FAEE5"/>
              </a:solidFill>
              <a:latin typeface="Montserrat" panose="00000500000000000000" pitchFamily="50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9FAEE5"/>
              </a:buClr>
              <a:defRPr/>
            </a:pPr>
            <a:endParaRPr lang="fr-BE" sz="2400">
              <a:solidFill>
                <a:srgbClr val="9FAEE5"/>
              </a:solidFill>
              <a:latin typeface="Montserrat" panose="00000500000000000000" pitchFamily="50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9FAEE5"/>
              </a:buClr>
              <a:defRPr/>
            </a:pPr>
            <a:r>
              <a:rPr lang="fr-BE" sz="2400">
                <a:solidFill>
                  <a:srgbClr val="000099"/>
                </a:solidFill>
                <a:latin typeface="Montserrat" panose="00000500000000000000" pitchFamily="50" charset="0"/>
                <a:cs typeface="Calibri" pitchFamily="34" charset="0"/>
              </a:rPr>
              <a:t>	5. Comité d’accompagnement transfrontalier</a:t>
            </a:r>
          </a:p>
          <a:p>
            <a:pPr>
              <a:spcBef>
                <a:spcPct val="20000"/>
              </a:spcBef>
              <a:buClr>
                <a:srgbClr val="9FAEE5"/>
              </a:buClr>
              <a:defRPr/>
            </a:pPr>
            <a:r>
              <a:rPr lang="fr-BE" sz="2400">
                <a:solidFill>
                  <a:srgbClr val="000099"/>
                </a:solidFill>
                <a:latin typeface="Montserrat" panose="00000500000000000000" pitchFamily="50" charset="0"/>
                <a:cs typeface="Calibri" pitchFamily="34" charset="0"/>
              </a:rPr>
              <a:t>		</a:t>
            </a:r>
            <a:r>
              <a:rPr lang="fr-BE" sz="2400">
                <a:solidFill>
                  <a:srgbClr val="669900"/>
                </a:solidFill>
                <a:latin typeface="Montserrat" panose="00000500000000000000" pitchFamily="50" charset="0"/>
                <a:cs typeface="Calibri" pitchFamily="34" charset="0"/>
              </a:rPr>
              <a:t>5. </a:t>
            </a:r>
            <a:r>
              <a:rPr lang="fr-BE" sz="2400" err="1">
                <a:solidFill>
                  <a:srgbClr val="669900"/>
                </a:solidFill>
                <a:latin typeface="Montserrat" panose="00000500000000000000" pitchFamily="50" charset="0"/>
                <a:cs typeface="Calibri" pitchFamily="34" charset="0"/>
              </a:rPr>
              <a:t>Grensoverschrijdend</a:t>
            </a:r>
            <a:r>
              <a:rPr lang="fr-BE" sz="2400">
                <a:solidFill>
                  <a:srgbClr val="669900"/>
                </a:solidFill>
                <a:latin typeface="Montserrat" panose="00000500000000000000" pitchFamily="50" charset="0"/>
                <a:cs typeface="Calibri" pitchFamily="34" charset="0"/>
              </a:rPr>
              <a:t> 				    	     </a:t>
            </a:r>
            <a:r>
              <a:rPr lang="fr-BE" sz="2400" err="1">
                <a:solidFill>
                  <a:srgbClr val="669900"/>
                </a:solidFill>
                <a:latin typeface="Montserrat" panose="00000500000000000000" pitchFamily="50" charset="0"/>
                <a:cs typeface="Calibri" pitchFamily="34" charset="0"/>
              </a:rPr>
              <a:t>begeleidingscomité</a:t>
            </a:r>
            <a:r>
              <a:rPr lang="fr-BE" sz="2400">
                <a:solidFill>
                  <a:srgbClr val="669900"/>
                </a:solidFill>
                <a:latin typeface="Montserrat" panose="00000500000000000000" pitchFamily="50" charset="0"/>
                <a:cs typeface="Calibri" pitchFamily="34" charset="0"/>
              </a:rPr>
              <a:t> </a:t>
            </a:r>
            <a:endParaRPr lang="fr-BE" sz="2400">
              <a:solidFill>
                <a:srgbClr val="9FAEE5"/>
              </a:solidFill>
              <a:latin typeface="Montserrat" panose="00000500000000000000" pitchFamily="50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9FAEE5"/>
              </a:buClr>
              <a:defRPr/>
            </a:pPr>
            <a:endParaRPr lang="fr-FR" sz="2000">
              <a:solidFill>
                <a:srgbClr val="000000"/>
              </a:solidFill>
              <a:latin typeface="Montserrat" pitchFamily="50" charset="0"/>
              <a:cs typeface="Calibri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fr-BE" sz="2000">
              <a:solidFill>
                <a:srgbClr val="000000"/>
              </a:solidFill>
              <a:latin typeface="Montserrat" pitchFamily="50" charset="0"/>
              <a:cs typeface="Calibri" pitchFamily="34" charset="0"/>
            </a:endParaRPr>
          </a:p>
        </p:txBody>
      </p:sp>
      <p:sp>
        <p:nvSpPr>
          <p:cNvPr id="10" name="Espace réservé du titre 1"/>
          <p:cNvSpPr txBox="1">
            <a:spLocks/>
          </p:cNvSpPr>
          <p:nvPr/>
        </p:nvSpPr>
        <p:spPr>
          <a:xfrm>
            <a:off x="1475656" y="404664"/>
            <a:ext cx="721114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2800">
                <a:solidFill>
                  <a:srgbClr val="000099"/>
                </a:solidFill>
                <a:latin typeface="Montserrat" pitchFamily="50" charset="0"/>
                <a:cs typeface="Calibri" pitchFamily="34" charset="0"/>
              </a:rPr>
              <a:t>Plan / </a:t>
            </a:r>
            <a:r>
              <a:rPr lang="fr-FR" sz="2800" err="1">
                <a:solidFill>
                  <a:srgbClr val="669900"/>
                </a:solidFill>
                <a:latin typeface="Montserrat" pitchFamily="50" charset="0"/>
                <a:cs typeface="Calibri" pitchFamily="34" charset="0"/>
              </a:rPr>
              <a:t>Overzicht</a:t>
            </a:r>
            <a:endParaRPr lang="fr-BE" sz="2800">
              <a:solidFill>
                <a:srgbClr val="669900"/>
              </a:solidFill>
              <a:latin typeface="Montserrat" pitchFamily="50" charset="0"/>
              <a:cs typeface="Calibri" pitchFamily="34" charset="0"/>
            </a:endParaRPr>
          </a:p>
        </p:txBody>
      </p:sp>
      <p:pic>
        <p:nvPicPr>
          <p:cNvPr id="12" name="Picture 6" descr="http://www.ensemble-pour-orgeval.fr/wp-content/uploads/2011/12/bonhomme_signature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916" y="3067342"/>
            <a:ext cx="530863" cy="86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/>
          <a:srcRect l="-1" r="15600"/>
          <a:stretch/>
        </p:blipFill>
        <p:spPr>
          <a:xfrm>
            <a:off x="1619675" y="1052737"/>
            <a:ext cx="1002613" cy="83946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3938" y="2114819"/>
            <a:ext cx="738119" cy="738119"/>
          </a:xfrm>
          <a:prstGeom prst="rect">
            <a:avLst/>
          </a:prstGeom>
        </p:spPr>
      </p:pic>
      <p:pic>
        <p:nvPicPr>
          <p:cNvPr id="3076" name="Picture 4" descr="Résultat de recherche d'images pour &quot;petit bonhomme blanc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9" y="5229202"/>
            <a:ext cx="816025" cy="73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humbs.dreamstime.com/x/obligations-word-pulled-up-team-workers-together-green-d-letters-people-working-to-complete-responsibilities-tasks-4341046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391" y="4005066"/>
            <a:ext cx="1032049" cy="98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540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20</a:t>
            </a:fld>
            <a:endParaRPr lang="fr-BE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337813" y="1124747"/>
            <a:ext cx="8857108" cy="2016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b="1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5.1. Composition :</a:t>
            </a:r>
          </a:p>
          <a:p>
            <a:pPr eaLnBrk="1" hangingPunct="1"/>
            <a:endParaRPr lang="fr-BE" altLang="fr-FR" b="1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fr-BE" altLang="fr-FR" b="1" u="sng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TOUS</a:t>
            </a:r>
            <a:r>
              <a:rPr lang="fr-BE" altLang="fr-FR" b="1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les opérateurs 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Représentants des autorités belges et françaises concernées;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Représentants des services instructeurs belges et français;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Equipe Technique.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004172" y="3645027"/>
            <a:ext cx="7524391" cy="2016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b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5.1. </a:t>
            </a:r>
            <a:r>
              <a:rPr lang="fr-BE" altLang="fr-FR" b="1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Samenstelling</a:t>
            </a:r>
            <a:r>
              <a:rPr lang="fr-BE" altLang="fr-FR" b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:</a:t>
            </a:r>
          </a:p>
          <a:p>
            <a:pPr eaLnBrk="1" hangingPunct="1"/>
            <a:endParaRPr lang="fr-BE" altLang="fr-FR" b="1">
              <a:solidFill>
                <a:srgbClr val="9FAEE5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fr-BE" altLang="fr-FR" u="sng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ALLE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projectpartners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;</a:t>
            </a:r>
          </a:p>
          <a:p>
            <a:pPr marL="285744">
              <a:buFont typeface="Wingdings" panose="05000000000000000000" pitchFamily="2" charset="2"/>
              <a:buChar char="ü"/>
            </a:pPr>
            <a:r>
              <a:rPr lang="nl-BE">
                <a:solidFill>
                  <a:srgbClr val="669900"/>
                </a:solidFill>
                <a:latin typeface="Open Sans"/>
              </a:rPr>
              <a:t>Vertegenwoordigers van de betrokken Belgische en Franse   </a:t>
            </a:r>
          </a:p>
          <a:p>
            <a:pPr marL="0" indent="0"/>
            <a:r>
              <a:rPr lang="nl-BE">
                <a:solidFill>
                  <a:srgbClr val="669900"/>
                </a:solidFill>
                <a:latin typeface="Open Sans"/>
              </a:rPr>
              <a:t>	   partneroverheden;</a:t>
            </a:r>
          </a:p>
          <a:p>
            <a:pPr marL="285744">
              <a:buFont typeface="Wingdings" panose="05000000000000000000" pitchFamily="2" charset="2"/>
              <a:buChar char="ü"/>
            </a:pPr>
            <a:r>
              <a:rPr lang="nl-BE">
                <a:solidFill>
                  <a:srgbClr val="669900"/>
                </a:solidFill>
                <a:latin typeface="Open Sans"/>
              </a:rPr>
              <a:t>Vertegenwoordigers van Belgische en Franse adviesdiensten;</a:t>
            </a:r>
          </a:p>
          <a:p>
            <a:pPr marL="285744">
              <a:buFont typeface="Wingdings" panose="05000000000000000000" pitchFamily="2" charset="2"/>
              <a:buChar char="ü"/>
            </a:pPr>
            <a:r>
              <a:rPr lang="nl-BE">
                <a:solidFill>
                  <a:srgbClr val="669900"/>
                </a:solidFill>
                <a:latin typeface="Open Sans"/>
              </a:rPr>
              <a:t>Technisch Team.</a:t>
            </a:r>
          </a:p>
        </p:txBody>
      </p:sp>
    </p:spTree>
    <p:extLst>
      <p:ext uri="{BB962C8B-B14F-4D97-AF65-F5344CB8AC3E}">
        <p14:creationId xmlns:p14="http://schemas.microsoft.com/office/powerpoint/2010/main" val="16811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21</a:t>
            </a:fld>
            <a:endParaRPr lang="fr-BE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87627" y="1052736"/>
            <a:ext cx="7956375" cy="237626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BE" altLang="fr-FR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eaLnBrk="1" hangingPunct="1">
              <a:buFont typeface="+mj-lt"/>
              <a:buAutoNum type="arabicPeriod"/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Etat d’avancement transfrontalier du projet ; </a:t>
            </a:r>
          </a:p>
          <a:p>
            <a:pPr eaLnBrk="1" hangingPunct="1">
              <a:buFont typeface="+mj-lt"/>
              <a:buAutoNum type="arabicPeriod"/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Suivi des indicateurs ;  </a:t>
            </a:r>
          </a:p>
          <a:p>
            <a:pPr eaLnBrk="1" hangingPunct="1">
              <a:buFont typeface="+mj-lt"/>
              <a:buAutoNum type="arabicPeriod"/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Mise en œuvre transfrontalière du projet ;</a:t>
            </a:r>
          </a:p>
          <a:p>
            <a:pPr eaLnBrk="1" hangingPunct="1">
              <a:buFont typeface="+mj-lt"/>
              <a:buAutoNum type="arabicPeriod"/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Transfert des résultats transfrontaliers obtenus au bénéfice des populations et/ou des territoires concernés ;</a:t>
            </a:r>
          </a:p>
          <a:p>
            <a:pPr eaLnBrk="1" hangingPunct="1">
              <a:buFont typeface="+mj-lt"/>
              <a:buAutoNum type="arabicPeriod"/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Validation du rapport d’activités du projet. 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331642" y="3687042"/>
            <a:ext cx="7560841" cy="262228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fr-BE" altLang="fr-FR" b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5.2. </a:t>
            </a:r>
            <a:r>
              <a:rPr lang="nl-BE" b="1">
                <a:solidFill>
                  <a:srgbClr val="669900"/>
                </a:solidFill>
                <a:latin typeface="Open Sans"/>
              </a:rPr>
              <a:t>Taken:</a:t>
            </a:r>
          </a:p>
          <a:p>
            <a:endParaRPr lang="nl-BE">
              <a:solidFill>
                <a:srgbClr val="669900"/>
              </a:solidFill>
              <a:latin typeface="Open Sans"/>
            </a:endParaRPr>
          </a:p>
          <a:p>
            <a:pPr lvl="1" indent="-342891">
              <a:buFont typeface="+mj-lt"/>
              <a:buAutoNum type="arabicPeriod"/>
            </a:pPr>
            <a:r>
              <a:rPr lang="nl-BE">
                <a:solidFill>
                  <a:srgbClr val="669900"/>
                </a:solidFill>
                <a:latin typeface="Open Sans"/>
              </a:rPr>
              <a:t>Grensoverschrijdende voortgang van het project nagaan;</a:t>
            </a:r>
          </a:p>
          <a:p>
            <a:pPr lvl="1" indent="-342891">
              <a:buFont typeface="+mj-lt"/>
              <a:buAutoNum type="arabicPeriod"/>
            </a:pPr>
            <a:r>
              <a:rPr lang="nl-BE">
                <a:solidFill>
                  <a:srgbClr val="669900"/>
                </a:solidFill>
                <a:latin typeface="Open Sans"/>
              </a:rPr>
              <a:t>Indicatoren opvolgen;</a:t>
            </a:r>
          </a:p>
          <a:p>
            <a:pPr lvl="1" indent="-342891">
              <a:buFont typeface="+mj-lt"/>
              <a:buAutoNum type="arabicPeriod"/>
            </a:pPr>
            <a:r>
              <a:rPr lang="nl-BE">
                <a:solidFill>
                  <a:srgbClr val="669900"/>
                </a:solidFill>
                <a:latin typeface="Open Sans"/>
              </a:rPr>
              <a:t>Grensoverschrijdende uitvoering van het project controleren;</a:t>
            </a:r>
          </a:p>
          <a:p>
            <a:pPr lvl="1" indent="-342891">
              <a:buFont typeface="+mj-lt"/>
              <a:buAutoNum type="arabicPeriod"/>
            </a:pPr>
            <a:r>
              <a:rPr lang="nl-BE">
                <a:solidFill>
                  <a:srgbClr val="669900"/>
                </a:solidFill>
                <a:latin typeface="Open Sans"/>
              </a:rPr>
              <a:t>Overdracht van de bekomen grensoverschrijdende resultaten naar de bevolking of naar het betrokken gebied opvolgen;</a:t>
            </a:r>
          </a:p>
          <a:p>
            <a:pPr lvl="1" indent="-342891">
              <a:buFont typeface="+mj-lt"/>
              <a:buAutoNum type="arabicPeriod"/>
            </a:pPr>
            <a:r>
              <a:rPr lang="nl-BE">
                <a:solidFill>
                  <a:srgbClr val="669900"/>
                </a:solidFill>
                <a:latin typeface="Open Sans"/>
              </a:rPr>
              <a:t>Goedkeuren van het activiteitenrapport van het project.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4" y="945161"/>
            <a:ext cx="1822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269868" algn="l"/>
              </a:tabLst>
            </a:pPr>
            <a:r>
              <a:rPr lang="fr-BE" altLang="fr-FR" b="1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5.2. Missions : </a:t>
            </a:r>
          </a:p>
        </p:txBody>
      </p:sp>
    </p:spTree>
    <p:extLst>
      <p:ext uri="{BB962C8B-B14F-4D97-AF65-F5344CB8AC3E}">
        <p14:creationId xmlns:p14="http://schemas.microsoft.com/office/powerpoint/2010/main" val="16884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22</a:t>
            </a:fld>
            <a:endParaRPr lang="fr-BE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691680" y="1052736"/>
            <a:ext cx="7344816" cy="237626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BE" altLang="fr-FR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eaLnBrk="1" hangingPunct="1"/>
            <a:endParaRPr lang="fr-BE" altLang="fr-FR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eaLnBrk="1" hangingPunct="1">
              <a:buFont typeface="+mj-lt"/>
              <a:buAutoNum type="arabicPeriod" startAt="6"/>
            </a:pP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Conseil et de guidance ;</a:t>
            </a:r>
          </a:p>
          <a:p>
            <a:pPr eaLnBrk="1" hangingPunct="1">
              <a:buFont typeface="+mj-lt"/>
              <a:buAutoNum type="arabicPeriod" startAt="6"/>
            </a:pP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Validation  des modifications mineures ; </a:t>
            </a:r>
          </a:p>
          <a:p>
            <a:pPr eaLnBrk="1" hangingPunct="1">
              <a:buFont typeface="+mj-lt"/>
              <a:buAutoNum type="arabicPeriod" startAt="6"/>
            </a:pPr>
            <a:r>
              <a:rPr lang="fr-BE" altLang="fr-FR" dirty="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Réception et analyse des modifications majeures en vue du comité de pilotage ;</a:t>
            </a:r>
          </a:p>
          <a:p>
            <a:pPr eaLnBrk="1" hangingPunct="1">
              <a:buFont typeface="+mj-lt"/>
              <a:buAutoNum type="arabicPeriod" startAt="6"/>
            </a:pP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Respect des règles communautaires ;</a:t>
            </a:r>
          </a:p>
          <a:p>
            <a:pPr eaLnBrk="1" hangingPunct="1">
              <a:buFont typeface="+mj-lt"/>
              <a:buAutoNum type="arabicPeriod" startAt="6"/>
            </a:pP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Validation des déplacements hors zone.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483768" y="3861048"/>
            <a:ext cx="6048672" cy="237626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b="1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5.2. </a:t>
            </a:r>
            <a:r>
              <a:rPr lang="fr-BE" altLang="fr-FR" b="1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Taken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:</a:t>
            </a:r>
          </a:p>
          <a:p>
            <a:pPr eaLnBrk="1" hangingPunct="1"/>
            <a:endParaRPr lang="fr-BE" altLang="fr-FR" dirty="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800080" lvl="1" indent="-342891" eaLnBrk="1" hangingPunct="1">
              <a:buFont typeface="+mj-lt"/>
              <a:buAutoNum type="arabicPeriod" startAt="6"/>
            </a:pP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Advies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en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begeleiding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;</a:t>
            </a:r>
          </a:p>
          <a:p>
            <a:pPr marL="800080" lvl="1" indent="-342891" eaLnBrk="1" hangingPunct="1">
              <a:buFont typeface="+mj-lt"/>
              <a:buAutoNum type="arabicPeriod" startAt="6"/>
            </a:pP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Goedkeuren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kleine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wijzigingen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;</a:t>
            </a:r>
          </a:p>
          <a:p>
            <a:pPr marL="800080" lvl="1" indent="-342891" eaLnBrk="1" hangingPunct="1">
              <a:buFont typeface="+mj-lt"/>
              <a:buAutoNum type="arabicPeriod" startAt="6"/>
            </a:pP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Bespreken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grote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wijzigingen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met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oog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op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behandeling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door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de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stuurgroep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;</a:t>
            </a:r>
          </a:p>
          <a:p>
            <a:pPr marL="800080" lvl="1" indent="-342891" eaLnBrk="1" hangingPunct="1">
              <a:buFont typeface="+mj-lt"/>
              <a:buAutoNum type="arabicPeriod" startAt="6"/>
            </a:pP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Toepassen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communautaire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regelgeving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;</a:t>
            </a:r>
          </a:p>
          <a:p>
            <a:pPr marL="800080" lvl="1" indent="-342891" eaLnBrk="1" hangingPunct="1">
              <a:buFont typeface="+mj-lt"/>
              <a:buAutoNum type="arabicPeriod" startAt="6"/>
            </a:pPr>
            <a:r>
              <a:rPr lang="nl-BE" dirty="0">
                <a:solidFill>
                  <a:srgbClr val="669900"/>
                </a:solidFill>
                <a:latin typeface="Open Sans"/>
              </a:rPr>
              <a:t>Verplaatsingen buiten de zone goedkeuren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0174" y="1084093"/>
            <a:ext cx="1822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269868" algn="l"/>
              </a:tabLst>
            </a:pPr>
            <a:r>
              <a:rPr lang="fr-BE" altLang="fr-FR" b="1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5.2. Missions : </a:t>
            </a:r>
          </a:p>
        </p:txBody>
      </p:sp>
    </p:spTree>
    <p:extLst>
      <p:ext uri="{BB962C8B-B14F-4D97-AF65-F5344CB8AC3E}">
        <p14:creationId xmlns:p14="http://schemas.microsoft.com/office/powerpoint/2010/main" val="73803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23</a:t>
            </a:fld>
            <a:endParaRPr lang="fr-BE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99592" y="555473"/>
            <a:ext cx="7632848" cy="237626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b="1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5.3. Fréquence et calendrier </a:t>
            </a: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:</a:t>
            </a:r>
          </a:p>
          <a:p>
            <a:pPr eaLnBrk="1" hangingPunct="1"/>
            <a:endParaRPr lang="fr-BE" altLang="fr-FR" b="1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1 comité tous les six mois jusqu’à la clôture du projet et au plus tard 2 mois après l’introduction du rapport d’activités 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BE" altLang="fr-FR" u="sng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10 jours ouvrables </a:t>
            </a: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avant la réunion : transmission de l’invitation et de l’ordre du jour par le chef de file 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BE" altLang="fr-FR" u="sng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15 jours ouvrables </a:t>
            </a: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après la réunion : transmission du procès-verbal </a:t>
            </a:r>
            <a:r>
              <a:rPr lang="fr-BE" altLang="fr-FR" u="sng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et</a:t>
            </a: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du rapport d’activités corrigé via l’application de gestion.</a:t>
            </a:r>
          </a:p>
          <a:p>
            <a:pPr marL="0" indent="0" eaLnBrk="1" hangingPunct="1"/>
            <a:endParaRPr lang="fr-BE" altLang="fr-FR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endParaRPr lang="fr-BE" altLang="fr-FR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591780" y="3782762"/>
            <a:ext cx="6552728" cy="28752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fr-BE" altLang="fr-FR" b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5.3. </a:t>
            </a:r>
            <a:r>
              <a:rPr lang="nl-BE">
                <a:solidFill>
                  <a:srgbClr val="669900"/>
                </a:solidFill>
                <a:latin typeface="Open Sans"/>
              </a:rPr>
              <a:t>Frequentie en kalender</a:t>
            </a:r>
          </a:p>
          <a:p>
            <a:endParaRPr lang="nl-BE">
              <a:solidFill>
                <a:srgbClr val="669900"/>
              </a:solidFill>
              <a:latin typeface="Open Sans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nl-BE">
                <a:solidFill>
                  <a:srgbClr val="669900"/>
                </a:solidFill>
                <a:latin typeface="Open Sans"/>
              </a:rPr>
              <a:t>1 comité om de zes maanden, tot het einde van het project en ten laatste 2 maand na indiening van het activiteitenrapport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nl-BE" u="sng">
                <a:solidFill>
                  <a:srgbClr val="669900"/>
                </a:solidFill>
                <a:latin typeface="Open Sans"/>
              </a:rPr>
              <a:t>10 werkdagen voor </a:t>
            </a:r>
            <a:r>
              <a:rPr lang="nl-BE">
                <a:solidFill>
                  <a:srgbClr val="669900"/>
                </a:solidFill>
                <a:latin typeface="Open Sans"/>
              </a:rPr>
              <a:t>de vergadering: versturen van de uitnodiging en agenda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nl-BE" u="sng">
                <a:solidFill>
                  <a:srgbClr val="669900"/>
                </a:solidFill>
                <a:latin typeface="Open Sans"/>
              </a:rPr>
              <a:t>15 werkdagen na </a:t>
            </a:r>
            <a:r>
              <a:rPr lang="nl-BE">
                <a:solidFill>
                  <a:srgbClr val="669900"/>
                </a:solidFill>
                <a:latin typeface="Open Sans"/>
              </a:rPr>
              <a:t>de vergadering: versturen van verslag </a:t>
            </a:r>
            <a:r>
              <a:rPr lang="nl-BE" u="sng">
                <a:solidFill>
                  <a:srgbClr val="669900"/>
                </a:solidFill>
                <a:latin typeface="Open Sans"/>
              </a:rPr>
              <a:t>en</a:t>
            </a:r>
            <a:r>
              <a:rPr lang="nl-BE">
                <a:solidFill>
                  <a:srgbClr val="669900"/>
                </a:solidFill>
                <a:latin typeface="Open Sans"/>
              </a:rPr>
              <a:t> herwerkt activiteitenrapport via de beheerapplicatie</a:t>
            </a:r>
          </a:p>
          <a:p>
            <a:pPr marL="0" indent="0" eaLnBrk="1" hangingPunct="1"/>
            <a:endParaRPr lang="fr-BE" altLang="fr-FR">
              <a:solidFill>
                <a:srgbClr val="9FAEE5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endParaRPr lang="fr-BE" altLang="fr-FR">
              <a:solidFill>
                <a:srgbClr val="9FAEE5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342" y="2780930"/>
            <a:ext cx="1536105" cy="142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26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24</a:t>
            </a:fld>
            <a:endParaRPr lang="fr-BE"/>
          </a:p>
        </p:txBody>
      </p:sp>
      <p:sp>
        <p:nvSpPr>
          <p:cNvPr id="5" name="Espace réservé du titre 1"/>
          <p:cNvSpPr txBox="1">
            <a:spLocks/>
          </p:cNvSpPr>
          <p:nvPr/>
        </p:nvSpPr>
        <p:spPr>
          <a:xfrm>
            <a:off x="1763688" y="2863475"/>
            <a:ext cx="77152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800">
                <a:solidFill>
                  <a:srgbClr val="000099"/>
                </a:solidFill>
                <a:latin typeface="Montserrat" pitchFamily="50" charset="0"/>
                <a:ea typeface="+mj-ea"/>
                <a:cs typeface="Calibri" pitchFamily="34" charset="0"/>
              </a:rPr>
              <a:t>6. Rapport d’Activités</a:t>
            </a:r>
            <a:endParaRPr lang="fr-BE" sz="2800">
              <a:solidFill>
                <a:srgbClr val="006600"/>
              </a:solidFill>
              <a:latin typeface="Montserrat" pitchFamily="50" charset="0"/>
              <a:ea typeface="+mj-ea"/>
              <a:cs typeface="Calibri" pitchFamily="34" charset="0"/>
            </a:endParaRPr>
          </a:p>
        </p:txBody>
      </p:sp>
      <p:sp>
        <p:nvSpPr>
          <p:cNvPr id="6" name="Espace réservé du titre 1"/>
          <p:cNvSpPr txBox="1">
            <a:spLocks/>
          </p:cNvSpPr>
          <p:nvPr/>
        </p:nvSpPr>
        <p:spPr>
          <a:xfrm>
            <a:off x="3131840" y="3917140"/>
            <a:ext cx="741682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800">
                <a:solidFill>
                  <a:srgbClr val="669900"/>
                </a:solidFill>
                <a:latin typeface="Montserrat" pitchFamily="50" charset="0"/>
                <a:ea typeface="+mj-ea"/>
                <a:cs typeface="Calibri" pitchFamily="34" charset="0"/>
              </a:rPr>
              <a:t>6. </a:t>
            </a:r>
            <a:r>
              <a:rPr lang="fr-FR" sz="2800" err="1">
                <a:solidFill>
                  <a:srgbClr val="669900"/>
                </a:solidFill>
                <a:latin typeface="Montserrat" pitchFamily="50" charset="0"/>
                <a:ea typeface="+mj-ea"/>
                <a:cs typeface="Calibri" pitchFamily="34" charset="0"/>
              </a:rPr>
              <a:t>Activiteitenrapport</a:t>
            </a:r>
            <a:endParaRPr lang="fr-BE" sz="2800">
              <a:solidFill>
                <a:srgbClr val="669900"/>
              </a:solidFill>
              <a:latin typeface="Montserrat" pitchFamily="50" charset="0"/>
              <a:ea typeface="+mj-ea"/>
              <a:cs typeface="Calibri" pitchFamily="34" charset="0"/>
            </a:endParaRPr>
          </a:p>
        </p:txBody>
      </p:sp>
      <p:pic>
        <p:nvPicPr>
          <p:cNvPr id="7" name="Picture 10" descr="http://sr.photos2.fotosearch.com/bthumb/CSP/CSP996/k17112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323" y="1052739"/>
            <a:ext cx="1611783" cy="161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8260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25</a:t>
            </a:fld>
            <a:endParaRPr lang="fr-BE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43610" y="1844824"/>
            <a:ext cx="8424935" cy="367240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fr-BE" altLang="fr-FR" sz="17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88898" indent="-88898" algn="just" eaLnBrk="1" hangingPunct="1">
              <a:buFont typeface="Arial" panose="020B0604020202020204" pitchFamily="34" charset="0"/>
              <a:buChar char="•"/>
              <a:tabLst>
                <a:tab pos="88898" algn="l"/>
              </a:tabLst>
            </a:pPr>
            <a:r>
              <a:rPr lang="fr-BE" altLang="fr-FR" sz="170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1</a:t>
            </a:r>
            <a:r>
              <a:rPr lang="fr-BE" altLang="fr-FR" sz="1700" baseline="3000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er</a:t>
            </a:r>
            <a:r>
              <a:rPr lang="fr-BE" altLang="fr-FR" sz="170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janvier / </a:t>
            </a:r>
            <a:r>
              <a:rPr lang="fr-BE" altLang="fr-FR" sz="17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1 </a:t>
            </a:r>
            <a:r>
              <a:rPr lang="fr-BE" altLang="fr-FR" sz="17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januari</a:t>
            </a:r>
            <a:r>
              <a:rPr lang="fr-BE" altLang="fr-FR" sz="17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</a:p>
          <a:p>
            <a:pPr marL="0" indent="0" algn="just" eaLnBrk="1" hangingPunct="1">
              <a:tabLst>
                <a:tab pos="88898" algn="l"/>
              </a:tabLst>
            </a:pPr>
            <a:r>
              <a:rPr lang="fr-BE" altLang="fr-FR" sz="170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sym typeface="Wingdings" panose="05000000000000000000" pitchFamily="2" charset="2"/>
              </a:rPr>
              <a:t>		 Semestre 1 : du 01/01 au 30/06 / </a:t>
            </a:r>
            <a:r>
              <a:rPr lang="fr-BE" altLang="fr-FR" sz="17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sym typeface="Wingdings" panose="05000000000000000000" pitchFamily="2" charset="2"/>
              </a:rPr>
              <a:t>Semester 1: van 01/01 tot 30/06 </a:t>
            </a:r>
            <a:r>
              <a:rPr lang="fr-BE" altLang="fr-FR" sz="170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sym typeface="Wingdings" panose="05000000000000000000" pitchFamily="2" charset="2"/>
              </a:rPr>
              <a:t>	</a:t>
            </a:r>
          </a:p>
          <a:p>
            <a:pPr marL="0" indent="0" algn="just" eaLnBrk="1" hangingPunct="1">
              <a:tabLst>
                <a:tab pos="88898" algn="l"/>
              </a:tabLst>
            </a:pPr>
            <a:r>
              <a:rPr lang="fr-BE" altLang="fr-FR" sz="170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sym typeface="Wingdings" panose="05000000000000000000" pitchFamily="2" charset="2"/>
              </a:rPr>
              <a:t>		 Semestre 2 : du 01/07 au 31/12 / </a:t>
            </a:r>
            <a:r>
              <a:rPr lang="fr-BE" altLang="fr-FR" sz="17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sym typeface="Wingdings" panose="05000000000000000000" pitchFamily="2" charset="2"/>
              </a:rPr>
              <a:t>Semester 2: van 01/07 tot 31/12</a:t>
            </a:r>
            <a:r>
              <a:rPr lang="fr-BE" altLang="fr-FR" sz="1700">
                <a:solidFill>
                  <a:srgbClr val="9FAEE5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sym typeface="Wingdings" panose="05000000000000000000" pitchFamily="2" charset="2"/>
              </a:rPr>
              <a:t> </a:t>
            </a:r>
          </a:p>
          <a:p>
            <a:pPr marL="0" indent="0" algn="just" eaLnBrk="1" hangingPunct="1">
              <a:tabLst>
                <a:tab pos="88898" algn="l"/>
              </a:tabLst>
            </a:pPr>
            <a:endParaRPr lang="fr-BE" altLang="fr-FR" sz="1700">
              <a:solidFill>
                <a:srgbClr val="9FAEE5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  <a:sym typeface="Wingdings" panose="05000000000000000000" pitchFamily="2" charset="2"/>
            </a:endParaRPr>
          </a:p>
          <a:p>
            <a:pPr marL="88898" indent="-88898" algn="just" eaLnBrk="1" hangingPunct="1">
              <a:buFont typeface="Arial" panose="020B0604020202020204" pitchFamily="34" charset="0"/>
              <a:buChar char="•"/>
              <a:tabLst>
                <a:tab pos="88898" algn="l"/>
              </a:tabLst>
            </a:pPr>
            <a:r>
              <a:rPr lang="fr-BE" altLang="fr-FR" sz="170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1</a:t>
            </a:r>
            <a:r>
              <a:rPr lang="fr-BE" altLang="fr-FR" sz="1700" baseline="3000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er</a:t>
            </a:r>
            <a:r>
              <a:rPr lang="fr-BE" altLang="fr-FR" sz="170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avril / </a:t>
            </a:r>
            <a:r>
              <a:rPr lang="fr-BE" altLang="fr-FR" sz="17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1 </a:t>
            </a:r>
            <a:r>
              <a:rPr lang="fr-BE" altLang="fr-FR" sz="17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april</a:t>
            </a:r>
            <a:r>
              <a:rPr lang="fr-BE" altLang="fr-FR" sz="17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</a:p>
          <a:p>
            <a:pPr marL="0" indent="0" algn="just" eaLnBrk="1" hangingPunct="1">
              <a:tabLst>
                <a:tab pos="88898" algn="l"/>
              </a:tabLst>
            </a:pPr>
            <a:r>
              <a:rPr lang="fr-BE" altLang="fr-FR" sz="170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sym typeface="Wingdings" panose="05000000000000000000" pitchFamily="2" charset="2"/>
              </a:rPr>
              <a:t>		 Semestre 1 : du 01/04 au 30/09 / </a:t>
            </a:r>
            <a:r>
              <a:rPr lang="fr-BE" altLang="fr-FR" sz="17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sym typeface="Wingdings" panose="05000000000000000000" pitchFamily="2" charset="2"/>
              </a:rPr>
              <a:t>Semester 1: van 01/04 tot 30/09 </a:t>
            </a:r>
          </a:p>
          <a:p>
            <a:pPr marL="901677" indent="0" algn="just" eaLnBrk="1" hangingPunct="1">
              <a:tabLst>
                <a:tab pos="88898" algn="l"/>
              </a:tabLst>
            </a:pPr>
            <a:r>
              <a:rPr lang="fr-BE" altLang="fr-FR" sz="170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sym typeface="Wingdings" panose="05000000000000000000" pitchFamily="2" charset="2"/>
              </a:rPr>
              <a:t>	 Semestre 2 : du 01/10 au 31/03 / </a:t>
            </a:r>
            <a:r>
              <a:rPr lang="fr-BE" altLang="fr-FR" sz="17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sym typeface="Wingdings" panose="05000000000000000000" pitchFamily="2" charset="2"/>
              </a:rPr>
              <a:t>Semester 2 : van 01/10 tot 31/03 </a:t>
            </a:r>
          </a:p>
          <a:p>
            <a:pPr marL="901677" indent="0" algn="just" eaLnBrk="1" hangingPunct="1">
              <a:tabLst>
                <a:tab pos="88898" algn="l"/>
              </a:tabLst>
            </a:pPr>
            <a:endParaRPr lang="fr-BE" altLang="fr-FR" sz="17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  <a:sym typeface="Wingdings" panose="05000000000000000000" pitchFamily="2" charset="2"/>
            </a:endParaRPr>
          </a:p>
          <a:p>
            <a:pPr marL="88898" indent="-88898" algn="just" eaLnBrk="1" hangingPunct="1">
              <a:buFont typeface="Arial" panose="020B0604020202020204" pitchFamily="34" charset="0"/>
              <a:buChar char="•"/>
              <a:tabLst>
                <a:tab pos="88898" algn="l"/>
              </a:tabLst>
            </a:pPr>
            <a:r>
              <a:rPr lang="fr-BE" altLang="fr-FR" sz="170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1</a:t>
            </a:r>
            <a:r>
              <a:rPr lang="fr-BE" altLang="fr-FR" sz="1700" baseline="3000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er</a:t>
            </a:r>
            <a:r>
              <a:rPr lang="fr-BE" altLang="fr-FR" sz="170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juillet / </a:t>
            </a:r>
            <a:r>
              <a:rPr lang="fr-BE" altLang="fr-FR" sz="17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1 </a:t>
            </a:r>
            <a:r>
              <a:rPr lang="fr-BE" altLang="fr-FR" sz="17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juli</a:t>
            </a:r>
            <a:r>
              <a:rPr lang="fr-BE" altLang="fr-FR" sz="17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</a:p>
          <a:p>
            <a:pPr marL="0" indent="0" algn="just" eaLnBrk="1" hangingPunct="1">
              <a:tabLst>
                <a:tab pos="88898" algn="l"/>
              </a:tabLst>
            </a:pPr>
            <a:r>
              <a:rPr lang="fr-BE" altLang="fr-FR" sz="170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sym typeface="Wingdings" panose="05000000000000000000" pitchFamily="2" charset="2"/>
              </a:rPr>
              <a:t>		 Semestre 1 : du 01/07 au 31/12 / </a:t>
            </a:r>
            <a:r>
              <a:rPr lang="fr-BE" altLang="fr-FR" sz="17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sym typeface="Wingdings" panose="05000000000000000000" pitchFamily="2" charset="2"/>
              </a:rPr>
              <a:t>Semester 1: van 01/07 tot 31/12 </a:t>
            </a:r>
          </a:p>
          <a:p>
            <a:pPr marL="0" indent="0" algn="just" eaLnBrk="1" hangingPunct="1">
              <a:tabLst>
                <a:tab pos="88898" algn="l"/>
              </a:tabLst>
            </a:pPr>
            <a:r>
              <a:rPr lang="fr-BE" altLang="fr-FR" sz="170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sym typeface="Wingdings" panose="05000000000000000000" pitchFamily="2" charset="2"/>
              </a:rPr>
              <a:t>		 Semestre 2 : du 01/01 au 30/06 / </a:t>
            </a:r>
            <a:r>
              <a:rPr lang="fr-BE" altLang="fr-FR" sz="17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sym typeface="Wingdings" panose="05000000000000000000" pitchFamily="2" charset="2"/>
              </a:rPr>
              <a:t>Semester 2: van 01/01 tot 30/06 </a:t>
            </a:r>
          </a:p>
          <a:p>
            <a:pPr marL="0" indent="0" algn="just" eaLnBrk="1" hangingPunct="1">
              <a:tabLst>
                <a:tab pos="88898" algn="l"/>
              </a:tabLst>
            </a:pPr>
            <a:endParaRPr lang="fr-BE" altLang="fr-FR" sz="17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  <a:sym typeface="Wingdings" panose="05000000000000000000" pitchFamily="2" charset="2"/>
            </a:endParaRPr>
          </a:p>
          <a:p>
            <a:pPr marL="88898" indent="-88898" algn="just" eaLnBrk="1" hangingPunct="1">
              <a:buFont typeface="Arial" panose="020B0604020202020204" pitchFamily="34" charset="0"/>
              <a:buChar char="•"/>
              <a:tabLst>
                <a:tab pos="88898" algn="l"/>
              </a:tabLst>
            </a:pPr>
            <a:r>
              <a:rPr lang="fr-BE" altLang="fr-FR" sz="170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1</a:t>
            </a:r>
            <a:r>
              <a:rPr lang="fr-BE" altLang="fr-FR" sz="1700" baseline="3000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er</a:t>
            </a:r>
            <a:r>
              <a:rPr lang="fr-BE" altLang="fr-FR" sz="170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octobre / </a:t>
            </a:r>
            <a:r>
              <a:rPr lang="fr-BE" altLang="fr-FR" sz="17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1 </a:t>
            </a:r>
            <a:r>
              <a:rPr lang="fr-BE" altLang="fr-FR" sz="17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oktober</a:t>
            </a:r>
            <a:r>
              <a:rPr lang="fr-BE" altLang="fr-FR" sz="17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</a:p>
          <a:p>
            <a:pPr marL="0" indent="0" algn="just" eaLnBrk="1" hangingPunct="1">
              <a:tabLst>
                <a:tab pos="88898" algn="l"/>
              </a:tabLst>
            </a:pPr>
            <a:r>
              <a:rPr lang="fr-BE" altLang="fr-FR" sz="170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sym typeface="Wingdings" panose="05000000000000000000" pitchFamily="2" charset="2"/>
              </a:rPr>
              <a:t>		 Semestre 1 : du 01/10 au 31/03 / </a:t>
            </a:r>
            <a:r>
              <a:rPr lang="fr-BE" altLang="fr-FR" sz="17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sym typeface="Wingdings" panose="05000000000000000000" pitchFamily="2" charset="2"/>
              </a:rPr>
              <a:t>Semester 1: van 01/10 tot 31/03 </a:t>
            </a:r>
          </a:p>
          <a:p>
            <a:pPr marL="0" indent="0" algn="just" eaLnBrk="1" hangingPunct="1">
              <a:tabLst>
                <a:tab pos="88898" algn="l"/>
              </a:tabLst>
            </a:pPr>
            <a:r>
              <a:rPr lang="fr-BE" altLang="fr-FR" sz="170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sym typeface="Wingdings" panose="05000000000000000000" pitchFamily="2" charset="2"/>
              </a:rPr>
              <a:t>		 Semestre 2 : du 01/04 au 30/09 / </a:t>
            </a:r>
            <a:r>
              <a:rPr lang="fr-BE" altLang="fr-FR" sz="17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sym typeface="Wingdings" panose="05000000000000000000" pitchFamily="2" charset="2"/>
              </a:rPr>
              <a:t>Semester 2: van 01/04 tot 30/09 </a:t>
            </a:r>
            <a:endParaRPr lang="fr-BE" altLang="fr-FR" sz="170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algn="just" eaLnBrk="1" hangingPunct="1"/>
            <a:endParaRPr lang="fr-BE" altLang="fr-FR" sz="12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algn="just" eaLnBrk="1" hangingPunct="1"/>
            <a:r>
              <a:rPr lang="fr-BE" altLang="fr-FR" sz="120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. 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283553" y="80158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altLang="fr-FR" b="1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6.1. Rapport semestriel arrêté en fonction de la date de démarrage du projet </a:t>
            </a: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907704" y="137864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altLang="fr-FR" b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6.1. </a:t>
            </a:r>
            <a:r>
              <a:rPr lang="fr-BE" altLang="fr-FR" b="1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Semestrieel</a:t>
            </a:r>
            <a:r>
              <a:rPr lang="fr-BE" altLang="fr-FR" b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rapport in </a:t>
            </a:r>
            <a:r>
              <a:rPr lang="fr-BE" altLang="fr-FR" b="1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functie</a:t>
            </a:r>
            <a:r>
              <a:rPr lang="fr-BE" altLang="fr-FR" b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de </a:t>
            </a:r>
            <a:r>
              <a:rPr lang="fr-BE" altLang="fr-FR" b="1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startdatum</a:t>
            </a:r>
            <a:r>
              <a:rPr lang="fr-BE" altLang="fr-FR" b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het </a:t>
            </a:r>
            <a:r>
              <a:rPr lang="fr-BE" altLang="fr-FR" b="1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project</a:t>
            </a:r>
            <a:r>
              <a:rPr lang="fr-BE" altLang="fr-FR" b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:</a:t>
            </a:r>
          </a:p>
        </p:txBody>
      </p:sp>
      <p:sp>
        <p:nvSpPr>
          <p:cNvPr id="4" name="AutoShape 2" descr="Résultat de recherche d'images pour &quot;calendrier&quot;"/>
          <p:cNvSpPr>
            <a:spLocks noChangeAspect="1" noChangeArrowheads="1"/>
          </p:cNvSpPr>
          <p:nvPr/>
        </p:nvSpPr>
        <p:spPr bwMode="auto">
          <a:xfrm>
            <a:off x="155577" y="-144462"/>
            <a:ext cx="1269203" cy="126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26</a:t>
            </a:fld>
            <a:endParaRPr lang="fr-BE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835696" y="2060848"/>
            <a:ext cx="6912768" cy="12241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endParaRPr lang="fr-BE" altLang="fr-FR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Un broadcast est envoyé automatiquement vers les  opérateurs chefs de file.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411762" y="3284984"/>
            <a:ext cx="5544614" cy="12241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endParaRPr lang="fr-BE" altLang="fr-FR" dirty="0">
              <a:solidFill>
                <a:srgbClr val="9FAEE5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r>
              <a:rPr lang="nl-BE" dirty="0">
                <a:solidFill>
                  <a:srgbClr val="669900"/>
                </a:solidFill>
                <a:latin typeface="Open Sans"/>
              </a:rPr>
              <a:t>Een broadcast wordt automatisch verstuurd naar de projectleiders,</a:t>
            </a:r>
          </a:p>
        </p:txBody>
      </p:sp>
    </p:spTree>
    <p:extLst>
      <p:ext uri="{BB962C8B-B14F-4D97-AF65-F5344CB8AC3E}">
        <p14:creationId xmlns:p14="http://schemas.microsoft.com/office/powerpoint/2010/main" val="374711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27</a:t>
            </a:fld>
            <a:endParaRPr lang="fr-BE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640162" y="2420888"/>
            <a:ext cx="6964289" cy="15841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fr-BE" altLang="fr-FR" sz="1200" b="1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algn="just" eaLnBrk="1" hangingPunct="1"/>
            <a:r>
              <a:rPr lang="fr-BE" altLang="fr-FR" b="1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6.2. Rédaction : éléments produits par l’ensemble des opérateurs et consolidés par le chef de file dans l’application de gestion</a:t>
            </a: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.</a:t>
            </a:r>
          </a:p>
          <a:p>
            <a:pPr marL="0" indent="0" algn="just" eaLnBrk="1" hangingPunct="1"/>
            <a:endParaRPr lang="fr-BE" altLang="fr-FR" sz="16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288231" y="3933056"/>
            <a:ext cx="6696744" cy="15841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fr-BE" altLang="fr-FR" sz="12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r>
              <a:rPr lang="fr-BE" altLang="fr-FR" b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6.2. </a:t>
            </a:r>
            <a:r>
              <a:rPr lang="fr-BE" altLang="fr-FR" b="1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Opmaak</a:t>
            </a:r>
            <a:r>
              <a:rPr lang="nl-BE" b="1">
                <a:solidFill>
                  <a:srgbClr val="669900"/>
                </a:solidFill>
                <a:latin typeface="Open Sans"/>
              </a:rPr>
              <a:t>: Gezamenlijk door alle projectpartners en</a:t>
            </a:r>
          </a:p>
          <a:p>
            <a:r>
              <a:rPr lang="nl-BE" b="1">
                <a:solidFill>
                  <a:srgbClr val="669900"/>
                </a:solidFill>
                <a:latin typeface="Open Sans"/>
              </a:rPr>
              <a:t> invoer door de projectleider in de beheerapplicatie.</a:t>
            </a:r>
          </a:p>
          <a:p>
            <a:pPr marL="0" indent="0" algn="just" eaLnBrk="1" hangingPunct="1"/>
            <a:endParaRPr lang="fr-BE" altLang="fr-FR" sz="16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28</a:t>
            </a:fld>
            <a:endParaRPr lang="fr-BE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655168" y="2276872"/>
            <a:ext cx="7021288" cy="15841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fr-BE" altLang="fr-FR" sz="12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algn="just" eaLnBrk="1" hangingPunct="1"/>
            <a:endParaRPr lang="fr-BE" altLang="fr-FR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algn="just" eaLnBrk="1" hangingPunct="1"/>
            <a:r>
              <a:rPr lang="fr-BE" altLang="fr-FR" b="1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6.3. Compléter le rapport d’activités dans l’application de gestion dans les deux mois qui suivent la fin du semestre couvert par le rapport.</a:t>
            </a:r>
          </a:p>
          <a:p>
            <a:pPr marL="0" indent="0" algn="just" eaLnBrk="1" hangingPunct="1"/>
            <a:endParaRPr lang="fr-BE" altLang="fr-FR" sz="16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algn="just" eaLnBrk="1" hangingPunct="1"/>
            <a:endParaRPr lang="fr-BE" altLang="fr-FR" sz="16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195736" y="3570473"/>
            <a:ext cx="6732240" cy="15841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fr-BE" altLang="fr-FR" sz="12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algn="just" eaLnBrk="1" hangingPunct="1"/>
            <a:endParaRPr lang="fr-BE" altLang="fr-FR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r>
              <a:rPr lang="fr-BE" altLang="fr-FR" b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6.3. </a:t>
            </a:r>
            <a:r>
              <a:rPr lang="nl-BE" b="1">
                <a:solidFill>
                  <a:srgbClr val="669900"/>
                </a:solidFill>
                <a:latin typeface="Open Sans"/>
              </a:rPr>
              <a:t>Invoer in de beheerapplicatie ten laatste twee </a:t>
            </a:r>
          </a:p>
          <a:p>
            <a:r>
              <a:rPr lang="nl-BE" b="1">
                <a:solidFill>
                  <a:srgbClr val="669900"/>
                </a:solidFill>
                <a:latin typeface="Open Sans"/>
              </a:rPr>
              <a:t>maanden na het verstrijken van het semester waarop </a:t>
            </a:r>
          </a:p>
          <a:p>
            <a:r>
              <a:rPr lang="nl-BE" b="1">
                <a:solidFill>
                  <a:srgbClr val="669900"/>
                </a:solidFill>
                <a:latin typeface="Open Sans"/>
              </a:rPr>
              <a:t>het rapport betrekking heeft.</a:t>
            </a:r>
          </a:p>
          <a:p>
            <a:pPr marL="0" indent="0" algn="just" eaLnBrk="1" hangingPunct="1"/>
            <a:endParaRPr lang="fr-BE" altLang="fr-FR" sz="16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algn="just" eaLnBrk="1" hangingPunct="1"/>
            <a:endParaRPr lang="fr-BE" altLang="fr-FR" sz="16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0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29</a:t>
            </a:fld>
            <a:endParaRPr lang="fr-BE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801909" y="1146233"/>
            <a:ext cx="7200800" cy="20882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fr-BE" altLang="fr-FR" sz="12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algn="just" eaLnBrk="1" hangingPunct="1"/>
            <a:endParaRPr lang="fr-BE" altLang="fr-FR" sz="16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algn="just" eaLnBrk="1" hangingPunct="1"/>
            <a:r>
              <a:rPr lang="fr-BE" altLang="fr-FR" b="1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6.4. Les déclarations de créance doivent être introduites parallèlement dans l’application de gestion.  </a:t>
            </a:r>
          </a:p>
          <a:p>
            <a:pPr marL="0" indent="0" algn="just" eaLnBrk="1" hangingPunct="1"/>
            <a:endParaRPr lang="fr-BE" altLang="fr-FR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pic>
        <p:nvPicPr>
          <p:cNvPr id="1026" name="Picture 2" descr="Résultat de recherche d'images pour &quot;le site attentio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767" y="2607907"/>
            <a:ext cx="63379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29213" y="2588134"/>
            <a:ext cx="5685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Le rapport n’est pas complet sans les déclarations de créance. </a:t>
            </a:r>
            <a:endParaRPr lang="fr-FR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32261" y="3429090"/>
            <a:ext cx="6470451" cy="12888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fr-BE" altLang="fr-FR" sz="12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algn="just" eaLnBrk="1" hangingPunct="1"/>
            <a:endParaRPr lang="fr-BE" altLang="fr-FR" sz="16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r>
              <a:rPr lang="fr-BE" altLang="fr-FR" b="1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6.4. </a:t>
            </a:r>
            <a:r>
              <a:rPr lang="nl-BE" b="1" dirty="0">
                <a:solidFill>
                  <a:srgbClr val="669900"/>
                </a:solidFill>
                <a:latin typeface="Open Sans"/>
              </a:rPr>
              <a:t>De schuldvorderingen dienen tegelijkertijd in de</a:t>
            </a:r>
          </a:p>
          <a:p>
            <a:r>
              <a:rPr lang="nl-BE" b="1">
                <a:solidFill>
                  <a:srgbClr val="669900"/>
                </a:solidFill>
                <a:latin typeface="Open Sans"/>
              </a:rPr>
              <a:t> beheerapplicatie </a:t>
            </a:r>
            <a:r>
              <a:rPr lang="nl-BE" b="1" dirty="0">
                <a:solidFill>
                  <a:srgbClr val="669900"/>
                </a:solidFill>
                <a:latin typeface="Open Sans"/>
              </a:rPr>
              <a:t>ingegeven te worden.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51515" y="4933235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>
                <a:solidFill>
                  <a:srgbClr val="669900"/>
                </a:solidFill>
                <a:latin typeface="Open Sans"/>
              </a:rPr>
              <a:t>Het rapport is niet volledig zonder de schuldvorderingen.</a:t>
            </a:r>
          </a:p>
        </p:txBody>
      </p:sp>
      <p:pic>
        <p:nvPicPr>
          <p:cNvPr id="9" name="Picture 2" descr="Résultat de recherche d'images pour &quot;le site attentio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453" y="4928971"/>
            <a:ext cx="63379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/>
        </p:nvSpPr>
        <p:spPr>
          <a:xfrm>
            <a:off x="1610744" y="1013377"/>
            <a:ext cx="721114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fr-BE" sz="2800">
              <a:solidFill>
                <a:srgbClr val="000099"/>
              </a:solidFill>
              <a:latin typeface="Montserrat" pitchFamily="50" charset="0"/>
              <a:cs typeface="Calibr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2126771" y="1369859"/>
            <a:ext cx="6818785" cy="51982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spcBef>
                <a:spcPct val="20000"/>
              </a:spcBef>
              <a:buClr>
                <a:srgbClr val="9FAEE5"/>
              </a:buClr>
              <a:defRPr/>
            </a:pPr>
            <a:r>
              <a:rPr lang="fr-FR" sz="2600">
                <a:solidFill>
                  <a:srgbClr val="000099"/>
                </a:solidFill>
                <a:latin typeface="Montserrat" panose="00000500000000000000" pitchFamily="50" charset="0"/>
                <a:cs typeface="Calibri" pitchFamily="34" charset="0"/>
              </a:rPr>
              <a:t>	</a:t>
            </a:r>
            <a:r>
              <a:rPr lang="fr-FR" sz="2400">
                <a:solidFill>
                  <a:srgbClr val="000099"/>
                </a:solidFill>
                <a:latin typeface="Montserrat" panose="00000500000000000000" pitchFamily="50" charset="0"/>
                <a:cs typeface="Calibri" pitchFamily="34" charset="0"/>
              </a:rPr>
              <a:t>6. Rapport d’activités</a:t>
            </a:r>
          </a:p>
          <a:p>
            <a:pPr>
              <a:spcBef>
                <a:spcPct val="20000"/>
              </a:spcBef>
              <a:buClr>
                <a:srgbClr val="9FAEE5"/>
              </a:buClr>
              <a:defRPr/>
            </a:pPr>
            <a:r>
              <a:rPr lang="fr-BE" sz="2400">
                <a:solidFill>
                  <a:srgbClr val="000099"/>
                </a:solidFill>
                <a:latin typeface="Montserrat" panose="00000500000000000000" pitchFamily="50" charset="0"/>
                <a:cs typeface="Calibri" pitchFamily="34" charset="0"/>
              </a:rPr>
              <a:t>		</a:t>
            </a:r>
            <a:r>
              <a:rPr lang="fr-BE" sz="2400">
                <a:solidFill>
                  <a:srgbClr val="669900"/>
                </a:solidFill>
                <a:latin typeface="Montserrat" panose="00000500000000000000" pitchFamily="50" charset="0"/>
                <a:cs typeface="Calibri" pitchFamily="34" charset="0"/>
              </a:rPr>
              <a:t>6. </a:t>
            </a:r>
            <a:r>
              <a:rPr lang="fr-BE" sz="2400" err="1">
                <a:solidFill>
                  <a:srgbClr val="669900"/>
                </a:solidFill>
                <a:latin typeface="Montserrat" panose="00000500000000000000" pitchFamily="50" charset="0"/>
                <a:cs typeface="Calibri" pitchFamily="34" charset="0"/>
              </a:rPr>
              <a:t>Activiteitenrapport</a:t>
            </a:r>
            <a:endParaRPr lang="fr-BE" sz="2400">
              <a:solidFill>
                <a:srgbClr val="669900"/>
              </a:solidFill>
              <a:latin typeface="Montserrat" panose="00000500000000000000" pitchFamily="50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9FAEE5"/>
              </a:buClr>
              <a:defRPr/>
            </a:pPr>
            <a:endParaRPr lang="fr-FR" sz="2400">
              <a:solidFill>
                <a:srgbClr val="9FAEE5"/>
              </a:solidFill>
              <a:latin typeface="Montserrat" panose="00000500000000000000" pitchFamily="50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9FAEE5"/>
              </a:buClr>
              <a:defRPr/>
            </a:pPr>
            <a:r>
              <a:rPr lang="fr-BE" sz="2400">
                <a:solidFill>
                  <a:srgbClr val="000099"/>
                </a:solidFill>
                <a:latin typeface="Montserrat" panose="00000500000000000000" pitchFamily="50" charset="0"/>
                <a:cs typeface="Calibri" pitchFamily="34" charset="0"/>
              </a:rPr>
              <a:t>	7. Modifications de projets</a:t>
            </a:r>
          </a:p>
          <a:p>
            <a:pPr>
              <a:spcBef>
                <a:spcPct val="20000"/>
              </a:spcBef>
              <a:buClr>
                <a:srgbClr val="9FAEE5"/>
              </a:buClr>
              <a:defRPr/>
            </a:pPr>
            <a:r>
              <a:rPr lang="fr-BE" sz="2400">
                <a:solidFill>
                  <a:srgbClr val="000099"/>
                </a:solidFill>
                <a:latin typeface="Montserrat" panose="00000500000000000000" pitchFamily="50" charset="0"/>
                <a:cs typeface="Calibri" pitchFamily="34" charset="0"/>
              </a:rPr>
              <a:t>		</a:t>
            </a:r>
            <a:r>
              <a:rPr lang="fr-BE" sz="2400">
                <a:solidFill>
                  <a:srgbClr val="669900"/>
                </a:solidFill>
                <a:latin typeface="Montserrat" panose="00000500000000000000" pitchFamily="50" charset="0"/>
                <a:cs typeface="Calibri" pitchFamily="34" charset="0"/>
              </a:rPr>
              <a:t>7. </a:t>
            </a:r>
            <a:r>
              <a:rPr lang="fr-BE" sz="2400" err="1">
                <a:solidFill>
                  <a:srgbClr val="669900"/>
                </a:solidFill>
                <a:latin typeface="Montserrat" panose="00000500000000000000" pitchFamily="50" charset="0"/>
                <a:cs typeface="Calibri" pitchFamily="34" charset="0"/>
              </a:rPr>
              <a:t>Projectwijzigingen</a:t>
            </a:r>
            <a:endParaRPr lang="fr-BE" sz="2400">
              <a:solidFill>
                <a:srgbClr val="669900"/>
              </a:solidFill>
              <a:latin typeface="Montserrat" panose="00000500000000000000" pitchFamily="50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9FAEE5"/>
              </a:buClr>
              <a:defRPr/>
            </a:pPr>
            <a:endParaRPr lang="fr-BE" sz="2400">
              <a:solidFill>
                <a:srgbClr val="9FAEE5"/>
              </a:solidFill>
              <a:latin typeface="Montserrat" panose="00000500000000000000" pitchFamily="50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9FAEE5"/>
              </a:buClr>
              <a:defRPr/>
            </a:pPr>
            <a:r>
              <a:rPr lang="fr-BE" sz="2400">
                <a:solidFill>
                  <a:srgbClr val="000099"/>
                </a:solidFill>
                <a:latin typeface="Montserrat" panose="00000500000000000000" pitchFamily="50" charset="0"/>
                <a:cs typeface="Calibri" pitchFamily="34" charset="0"/>
              </a:rPr>
              <a:t>	8. Suivi financier</a:t>
            </a:r>
          </a:p>
          <a:p>
            <a:pPr>
              <a:spcBef>
                <a:spcPct val="20000"/>
              </a:spcBef>
              <a:buClr>
                <a:srgbClr val="9FAEE5"/>
              </a:buClr>
              <a:defRPr/>
            </a:pPr>
            <a:r>
              <a:rPr lang="fr-BE" sz="2400">
                <a:solidFill>
                  <a:srgbClr val="000099"/>
                </a:solidFill>
                <a:latin typeface="Montserrat" panose="00000500000000000000" pitchFamily="50" charset="0"/>
                <a:cs typeface="Calibri" pitchFamily="34" charset="0"/>
              </a:rPr>
              <a:t>		</a:t>
            </a:r>
            <a:r>
              <a:rPr lang="fr-BE" sz="2400">
                <a:solidFill>
                  <a:srgbClr val="669900"/>
                </a:solidFill>
                <a:latin typeface="Montserrat" panose="00000500000000000000" pitchFamily="50" charset="0"/>
                <a:cs typeface="Calibri" pitchFamily="34" charset="0"/>
              </a:rPr>
              <a:t>8. </a:t>
            </a:r>
            <a:r>
              <a:rPr lang="fr-BE" sz="2400" err="1">
                <a:solidFill>
                  <a:srgbClr val="669900"/>
                </a:solidFill>
                <a:latin typeface="Montserrat" panose="00000500000000000000" pitchFamily="50" charset="0"/>
                <a:cs typeface="Calibri" pitchFamily="34" charset="0"/>
              </a:rPr>
              <a:t>Financiële</a:t>
            </a:r>
            <a:r>
              <a:rPr lang="fr-BE" sz="2400">
                <a:solidFill>
                  <a:srgbClr val="669900"/>
                </a:solidFill>
                <a:latin typeface="Montserrat" panose="00000500000000000000" pitchFamily="50" charset="0"/>
                <a:cs typeface="Calibri" pitchFamily="34" charset="0"/>
              </a:rPr>
              <a:t> </a:t>
            </a:r>
            <a:r>
              <a:rPr lang="fr-BE" sz="2400" err="1">
                <a:solidFill>
                  <a:srgbClr val="669900"/>
                </a:solidFill>
                <a:latin typeface="Montserrat" panose="00000500000000000000" pitchFamily="50" charset="0"/>
                <a:cs typeface="Calibri" pitchFamily="34" charset="0"/>
              </a:rPr>
              <a:t>opvolging</a:t>
            </a:r>
            <a:endParaRPr lang="fr-BE" sz="2400">
              <a:solidFill>
                <a:srgbClr val="669900"/>
              </a:solidFill>
              <a:latin typeface="Montserrat" panose="00000500000000000000" pitchFamily="50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9FAEE5"/>
              </a:buClr>
              <a:defRPr/>
            </a:pPr>
            <a:endParaRPr lang="fr-BE" sz="2400">
              <a:solidFill>
                <a:srgbClr val="9FAEE5"/>
              </a:solidFill>
              <a:latin typeface="Montserrat" panose="00000500000000000000" pitchFamily="50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9FAEE5"/>
              </a:buClr>
              <a:defRPr/>
            </a:pPr>
            <a:r>
              <a:rPr lang="fr-BE" sz="2400">
                <a:solidFill>
                  <a:srgbClr val="000099"/>
                </a:solidFill>
                <a:latin typeface="Montserrat" panose="00000500000000000000" pitchFamily="50" charset="0"/>
                <a:cs typeface="Calibri" pitchFamily="34" charset="0"/>
              </a:rPr>
              <a:t>	9. Information et </a:t>
            </a:r>
            <a:r>
              <a:rPr lang="fr-BE" sz="2400" err="1">
                <a:solidFill>
                  <a:srgbClr val="000099"/>
                </a:solidFill>
                <a:latin typeface="Montserrat" panose="00000500000000000000" pitchFamily="50" charset="0"/>
                <a:cs typeface="Calibri" pitchFamily="34" charset="0"/>
              </a:rPr>
              <a:t>publicié</a:t>
            </a:r>
            <a:endParaRPr lang="fr-BE" sz="2400">
              <a:solidFill>
                <a:srgbClr val="000099"/>
              </a:solidFill>
              <a:latin typeface="Montserrat" panose="00000500000000000000" pitchFamily="50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9FAEE5"/>
              </a:buClr>
              <a:defRPr/>
            </a:pPr>
            <a:r>
              <a:rPr lang="fr-BE" sz="2400">
                <a:solidFill>
                  <a:srgbClr val="000099"/>
                </a:solidFill>
                <a:latin typeface="Montserrat" panose="00000500000000000000" pitchFamily="50" charset="0"/>
                <a:cs typeface="Calibri" pitchFamily="34" charset="0"/>
              </a:rPr>
              <a:t>		</a:t>
            </a:r>
            <a:r>
              <a:rPr lang="fr-BE" sz="2400">
                <a:solidFill>
                  <a:srgbClr val="669900"/>
                </a:solidFill>
                <a:latin typeface="Montserrat" panose="00000500000000000000" pitchFamily="50" charset="0"/>
                <a:cs typeface="Calibri" pitchFamily="34" charset="0"/>
              </a:rPr>
              <a:t>9. </a:t>
            </a:r>
            <a:r>
              <a:rPr lang="fr-BE" sz="2400" err="1">
                <a:solidFill>
                  <a:srgbClr val="669900"/>
                </a:solidFill>
                <a:latin typeface="Montserrat" panose="00000500000000000000" pitchFamily="50" charset="0"/>
                <a:cs typeface="Calibri" pitchFamily="34" charset="0"/>
              </a:rPr>
              <a:t>Informatie</a:t>
            </a:r>
            <a:r>
              <a:rPr lang="fr-BE" sz="2400">
                <a:solidFill>
                  <a:srgbClr val="669900"/>
                </a:solidFill>
                <a:latin typeface="Montserrat" panose="00000500000000000000" pitchFamily="50" charset="0"/>
                <a:cs typeface="Calibri" pitchFamily="34" charset="0"/>
              </a:rPr>
              <a:t> en </a:t>
            </a:r>
            <a:r>
              <a:rPr lang="fr-BE" sz="2400" err="1">
                <a:solidFill>
                  <a:srgbClr val="669900"/>
                </a:solidFill>
                <a:latin typeface="Montserrat" panose="00000500000000000000" pitchFamily="50" charset="0"/>
                <a:cs typeface="Calibri" pitchFamily="34" charset="0"/>
              </a:rPr>
              <a:t>publiciteit</a:t>
            </a:r>
            <a:endParaRPr lang="fr-BE" sz="2400">
              <a:solidFill>
                <a:srgbClr val="669900"/>
              </a:solidFill>
              <a:latin typeface="Montserrat" panose="00000500000000000000" pitchFamily="50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9FAEE5"/>
              </a:buClr>
              <a:defRPr/>
            </a:pPr>
            <a:endParaRPr lang="fr-BE" sz="2400">
              <a:solidFill>
                <a:srgbClr val="9FAEE5"/>
              </a:solidFill>
              <a:latin typeface="Montserrat" panose="00000500000000000000" pitchFamily="50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9FAEE5"/>
              </a:buClr>
              <a:defRPr/>
            </a:pPr>
            <a:r>
              <a:rPr lang="fr-BE" sz="2400">
                <a:solidFill>
                  <a:srgbClr val="000099"/>
                </a:solidFill>
                <a:latin typeface="Montserrat" panose="00000500000000000000" pitchFamily="50" charset="0"/>
                <a:cs typeface="Calibri" pitchFamily="34" charset="0"/>
              </a:rPr>
              <a:t>	10. Divers</a:t>
            </a:r>
          </a:p>
          <a:p>
            <a:pPr>
              <a:spcBef>
                <a:spcPct val="20000"/>
              </a:spcBef>
              <a:buClr>
                <a:srgbClr val="9FAEE5"/>
              </a:buClr>
              <a:defRPr/>
            </a:pPr>
            <a:r>
              <a:rPr lang="fr-BE" sz="2400">
                <a:solidFill>
                  <a:srgbClr val="000099"/>
                </a:solidFill>
                <a:latin typeface="Montserrat" panose="00000500000000000000" pitchFamily="50" charset="0"/>
                <a:cs typeface="Calibri" pitchFamily="34" charset="0"/>
              </a:rPr>
              <a:t>		</a:t>
            </a:r>
            <a:r>
              <a:rPr lang="fr-BE" sz="2400">
                <a:solidFill>
                  <a:srgbClr val="669900"/>
                </a:solidFill>
                <a:latin typeface="Montserrat" panose="00000500000000000000" pitchFamily="50" charset="0"/>
                <a:cs typeface="Calibri" pitchFamily="34" charset="0"/>
              </a:rPr>
              <a:t>10. Varia </a:t>
            </a:r>
          </a:p>
          <a:p>
            <a:pPr>
              <a:spcBef>
                <a:spcPct val="20000"/>
              </a:spcBef>
              <a:buClr>
                <a:srgbClr val="9FAEE5"/>
              </a:buClr>
              <a:defRPr/>
            </a:pPr>
            <a:endParaRPr lang="fr-FR" sz="2000">
              <a:solidFill>
                <a:srgbClr val="000000"/>
              </a:solidFill>
              <a:latin typeface="Montserrat" pitchFamily="50" charset="0"/>
              <a:cs typeface="Calibri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fr-BE" sz="2000">
              <a:solidFill>
                <a:srgbClr val="000000"/>
              </a:solidFill>
              <a:latin typeface="Montserrat" pitchFamily="50" charset="0"/>
              <a:cs typeface="Calibri" pitchFamily="34" charset="0"/>
            </a:endParaRPr>
          </a:p>
        </p:txBody>
      </p:sp>
      <p:pic>
        <p:nvPicPr>
          <p:cNvPr id="6" name="Picture 2" descr="http://old.seine-et-marne.fr/library/Actu_Budget-Euro-arg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808" y="3393064"/>
            <a:ext cx="816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previews.123rf.com/images/johan2011/johan20111107/johan2011110700041/9976720-3D-petit-personnage-humain-avec-un-m-gaphone-rouge-et-blanc-Banque-d%27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04534"/>
            <a:ext cx="896520" cy="9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pod.ippk.ru/images/17749921-3-d-3-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9" y="5286509"/>
            <a:ext cx="816025" cy="87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Résultat de recherche d'images pour &quot;petit bonhomme blanc rubicube&quot;"/>
          <p:cNvSpPr>
            <a:spLocks noChangeAspect="1" noChangeArrowheads="1"/>
          </p:cNvSpPr>
          <p:nvPr/>
        </p:nvSpPr>
        <p:spPr bwMode="auto">
          <a:xfrm>
            <a:off x="155575" y="-144462"/>
            <a:ext cx="909164" cy="90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4" name="Picture 8" descr="http://fotomelia.com/wp-content/uploads/2016/03/images-gratuites-libres-de-droits-sans-droits-d-auteur-205-1560x15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770" y="2180930"/>
            <a:ext cx="1032049" cy="10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sr.photos2.fotosearch.com/bthumb/CSP/CSP996/k1711228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7" y="1278491"/>
            <a:ext cx="998381" cy="99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titre 1"/>
          <p:cNvSpPr txBox="1">
            <a:spLocks/>
          </p:cNvSpPr>
          <p:nvPr/>
        </p:nvSpPr>
        <p:spPr>
          <a:xfrm>
            <a:off x="1475656" y="404664"/>
            <a:ext cx="721114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2800">
                <a:solidFill>
                  <a:srgbClr val="000099"/>
                </a:solidFill>
                <a:latin typeface="Montserrat" pitchFamily="50" charset="0"/>
                <a:cs typeface="Calibri" pitchFamily="34" charset="0"/>
              </a:rPr>
              <a:t>Plan / </a:t>
            </a:r>
            <a:r>
              <a:rPr lang="fr-FR" sz="2800" err="1">
                <a:solidFill>
                  <a:srgbClr val="669900"/>
                </a:solidFill>
                <a:latin typeface="Montserrat" pitchFamily="50" charset="0"/>
                <a:cs typeface="Calibri" pitchFamily="34" charset="0"/>
              </a:rPr>
              <a:t>Overzicht</a:t>
            </a:r>
            <a:endParaRPr lang="fr-BE" sz="2800">
              <a:solidFill>
                <a:srgbClr val="669900"/>
              </a:solidFill>
              <a:latin typeface="Montserrat" pitchFamily="50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7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498EBFA-A5FC-402C-9F6F-FB65DDC4A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30</a:t>
            </a:fld>
            <a:endParaRPr lang="fr-BE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A954016-B3B4-4E6B-87BA-507EAB3ED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924944"/>
            <a:ext cx="7906539" cy="3355768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215A88CB-D077-43F8-B60E-A6D457AEC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909" y="1146233"/>
            <a:ext cx="7200800" cy="20882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fr-BE" altLang="fr-FR" sz="12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algn="just" eaLnBrk="1" hangingPunct="1"/>
            <a:endParaRPr lang="fr-BE" altLang="fr-FR" sz="16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algn="just" eaLnBrk="1" hangingPunct="1"/>
            <a:r>
              <a:rPr lang="fr-BE" altLang="fr-FR" b="1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6.4. Les déclarations de créance doivent être introduites parallèlement dans l’application de gestion.  </a:t>
            </a:r>
          </a:p>
          <a:p>
            <a:pPr marL="0" indent="0" algn="just" eaLnBrk="1" hangingPunct="1"/>
            <a:endParaRPr lang="fr-BE" altLang="fr-FR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773F5ED-E4CC-4494-A5B7-78FC706F0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2258" y="1778119"/>
            <a:ext cx="6470451" cy="12888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fr-BE" altLang="fr-FR" sz="12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algn="just" eaLnBrk="1" hangingPunct="1"/>
            <a:endParaRPr lang="fr-BE" altLang="fr-FR" sz="16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r>
              <a:rPr lang="fr-BE" altLang="fr-FR" b="1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6.4. </a:t>
            </a:r>
            <a:r>
              <a:rPr lang="nl-BE" b="1" dirty="0">
                <a:solidFill>
                  <a:srgbClr val="669900"/>
                </a:solidFill>
                <a:latin typeface="Open Sans"/>
              </a:rPr>
              <a:t>De schuldvorderingen dienen tegelijkertijd in de</a:t>
            </a:r>
          </a:p>
          <a:p>
            <a:r>
              <a:rPr lang="nl-BE" b="1">
                <a:solidFill>
                  <a:srgbClr val="669900"/>
                </a:solidFill>
                <a:latin typeface="Open Sans"/>
              </a:rPr>
              <a:t> beheerapplicatie </a:t>
            </a:r>
            <a:r>
              <a:rPr lang="nl-BE" b="1" dirty="0">
                <a:solidFill>
                  <a:srgbClr val="669900"/>
                </a:solidFill>
                <a:latin typeface="Open Sans"/>
              </a:rPr>
              <a:t>ingegeven te worden.</a:t>
            </a:r>
          </a:p>
        </p:txBody>
      </p:sp>
    </p:spTree>
    <p:extLst>
      <p:ext uri="{BB962C8B-B14F-4D97-AF65-F5344CB8AC3E}">
        <p14:creationId xmlns:p14="http://schemas.microsoft.com/office/powerpoint/2010/main" val="4155754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498EBFA-A5FC-402C-9F6F-FB65DDC4A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31</a:t>
            </a:fld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D60855-2FCB-428A-940F-AE697FF88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1" y="2924944"/>
            <a:ext cx="7776864" cy="3355768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9028A0BB-6207-4147-ADC5-7E0CFFEDB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909" y="1146233"/>
            <a:ext cx="7200800" cy="20882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fr-BE" altLang="fr-FR" sz="12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algn="just" eaLnBrk="1" hangingPunct="1"/>
            <a:endParaRPr lang="fr-BE" altLang="fr-FR" sz="16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algn="just" eaLnBrk="1" hangingPunct="1"/>
            <a:r>
              <a:rPr lang="fr-BE" altLang="fr-FR" b="1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6.4. Les déclarations de créance doivent être introduites parallèlement dans l’application de gestion.  </a:t>
            </a:r>
          </a:p>
          <a:p>
            <a:pPr marL="0" indent="0" algn="just" eaLnBrk="1" hangingPunct="1"/>
            <a:endParaRPr lang="fr-BE" altLang="fr-FR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32E6284-A497-4D4C-9A06-B14917D9A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2258" y="1778119"/>
            <a:ext cx="6470451" cy="12888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fr-BE" altLang="fr-FR" sz="12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algn="just" eaLnBrk="1" hangingPunct="1"/>
            <a:endParaRPr lang="fr-BE" altLang="fr-FR" sz="16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r>
              <a:rPr lang="fr-BE" altLang="fr-FR" b="1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6.4. </a:t>
            </a:r>
            <a:r>
              <a:rPr lang="nl-BE" b="1" dirty="0">
                <a:solidFill>
                  <a:srgbClr val="669900"/>
                </a:solidFill>
                <a:latin typeface="Open Sans"/>
              </a:rPr>
              <a:t>De schuldvorderingen dienen tegelijkertijd in de</a:t>
            </a:r>
          </a:p>
          <a:p>
            <a:r>
              <a:rPr lang="nl-BE" b="1">
                <a:solidFill>
                  <a:srgbClr val="669900"/>
                </a:solidFill>
                <a:latin typeface="Open Sans"/>
              </a:rPr>
              <a:t> beheerapplicatie </a:t>
            </a:r>
            <a:r>
              <a:rPr lang="nl-BE" b="1" dirty="0">
                <a:solidFill>
                  <a:srgbClr val="669900"/>
                </a:solidFill>
                <a:latin typeface="Open Sans"/>
              </a:rPr>
              <a:t>ingegeven te worden.</a:t>
            </a:r>
          </a:p>
        </p:txBody>
      </p:sp>
    </p:spTree>
    <p:extLst>
      <p:ext uri="{BB962C8B-B14F-4D97-AF65-F5344CB8AC3E}">
        <p14:creationId xmlns:p14="http://schemas.microsoft.com/office/powerpoint/2010/main" val="2571662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32</a:t>
            </a:fld>
            <a:endParaRPr lang="fr-BE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263453" y="1067121"/>
            <a:ext cx="6865540" cy="2016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BE" altLang="fr-FR" sz="1400" u="sng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eaLnBrk="1" hangingPunct="1"/>
            <a:r>
              <a:rPr lang="fr-BE" altLang="fr-FR" b="1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6.5. IMPORTANT </a:t>
            </a: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:</a:t>
            </a:r>
          </a:p>
          <a:p>
            <a:pPr eaLnBrk="1" hangingPunct="1"/>
            <a:endParaRPr lang="fr-BE" altLang="fr-FR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algn="ctr" eaLnBrk="1" hangingPunct="1"/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Le rapport d’activités doit </a:t>
            </a:r>
            <a:r>
              <a:rPr lang="fr-BE" altLang="fr-FR" b="1" u="sng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IMPERATIVEMENT</a:t>
            </a:r>
            <a:r>
              <a:rPr lang="fr-BE" altLang="fr-FR" b="1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insister sur :</a:t>
            </a:r>
          </a:p>
          <a:p>
            <a:pPr algn="ctr" eaLnBrk="1" hangingPunct="1"/>
            <a:endParaRPr lang="fr-BE" altLang="fr-FR" b="1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Le développement </a:t>
            </a:r>
            <a:r>
              <a:rPr lang="fr-BE" altLang="fr-FR" b="1" u="sng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TRANSFRONTALIER</a:t>
            </a:r>
            <a:r>
              <a:rPr lang="fr-BE" altLang="fr-FR" b="1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des actions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Les résultats </a:t>
            </a:r>
            <a:r>
              <a:rPr lang="fr-BE" altLang="fr-FR" b="1" u="sng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TRANSFRONTALIERS</a:t>
            </a: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du projet</a:t>
            </a:r>
          </a:p>
          <a:p>
            <a:pPr marL="0" indent="0" algn="ctr" eaLnBrk="1" hangingPunct="1"/>
            <a:endParaRPr lang="fr-BE" altLang="fr-FR" sz="14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25" y="3267009"/>
            <a:ext cx="1104900" cy="1000125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35696" y="4005067"/>
            <a:ext cx="7164288" cy="2016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BE" altLang="fr-FR" sz="1400" b="1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eaLnBrk="1" hangingPunct="1"/>
            <a:r>
              <a:rPr lang="fr-BE" altLang="fr-FR" b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6.5. BELANGRIJK :</a:t>
            </a:r>
          </a:p>
          <a:p>
            <a:pPr eaLnBrk="1" hangingPunct="1"/>
            <a:endParaRPr lang="fr-BE" b="1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algn="ctr" eaLnBrk="1" hangingPunct="1"/>
            <a:r>
              <a:rPr lang="nl-BE">
                <a:solidFill>
                  <a:srgbClr val="669900"/>
                </a:solidFill>
                <a:latin typeface="Open Sans"/>
              </a:rPr>
              <a:t>Het activiteitenrapport dient </a:t>
            </a:r>
            <a:r>
              <a:rPr lang="nl-BE" b="1" u="sng">
                <a:solidFill>
                  <a:srgbClr val="669900"/>
                </a:solidFill>
                <a:latin typeface="Open Sans"/>
              </a:rPr>
              <a:t>VERPLICHT</a:t>
            </a:r>
            <a:r>
              <a:rPr lang="nl-BE">
                <a:solidFill>
                  <a:srgbClr val="669900"/>
                </a:solidFill>
                <a:latin typeface="Open Sans"/>
              </a:rPr>
              <a:t> de nadruk te leggen op:</a:t>
            </a:r>
          </a:p>
          <a:p>
            <a:pPr algn="ctr"/>
            <a:endParaRPr lang="nl-BE">
              <a:solidFill>
                <a:srgbClr val="669900"/>
              </a:solidFill>
              <a:latin typeface="Open Sans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nl-BE">
                <a:solidFill>
                  <a:srgbClr val="669900"/>
                </a:solidFill>
                <a:latin typeface="Open Sans"/>
              </a:rPr>
              <a:t>de </a:t>
            </a:r>
            <a:r>
              <a:rPr lang="nl-BE" b="1" u="sng">
                <a:solidFill>
                  <a:srgbClr val="669900"/>
                </a:solidFill>
                <a:latin typeface="Open Sans"/>
              </a:rPr>
              <a:t>GRENSOVERSCHRIJDENDE</a:t>
            </a:r>
            <a:r>
              <a:rPr lang="nl-BE">
                <a:solidFill>
                  <a:srgbClr val="669900"/>
                </a:solidFill>
                <a:latin typeface="Open Sans"/>
              </a:rPr>
              <a:t>  uitvoering van de activiteiten;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nl-BE">
                <a:solidFill>
                  <a:srgbClr val="669900"/>
                </a:solidFill>
                <a:latin typeface="Open Sans"/>
              </a:rPr>
              <a:t>de </a:t>
            </a:r>
            <a:r>
              <a:rPr lang="nl-BE" b="1" u="sng">
                <a:solidFill>
                  <a:srgbClr val="669900"/>
                </a:solidFill>
                <a:latin typeface="Open Sans"/>
              </a:rPr>
              <a:t>GRENSOVERSCHRIJDENDE</a:t>
            </a:r>
            <a:r>
              <a:rPr lang="nl-BE">
                <a:solidFill>
                  <a:srgbClr val="669900"/>
                </a:solidFill>
                <a:latin typeface="Open Sans"/>
              </a:rPr>
              <a:t>  resultaten van het project.</a:t>
            </a:r>
          </a:p>
          <a:p>
            <a:pPr marL="0" indent="0" algn="ctr" eaLnBrk="1" hangingPunct="1"/>
            <a:endParaRPr lang="fr-BE" altLang="fr-FR" sz="14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6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33</a:t>
            </a:fld>
            <a:endParaRPr lang="fr-BE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1E5C5A4-2913-41CB-8ADF-D92B748DD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1" y="2132856"/>
            <a:ext cx="6840760" cy="3240360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C864EDFC-020F-4FCB-A45A-3E2D94FE0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548680"/>
            <a:ext cx="7416824" cy="15841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BE" altLang="fr-FR" sz="800" b="1" u="sng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algn="ctr" eaLnBrk="1" hangingPunct="1"/>
            <a:endParaRPr lang="fr-BE" altLang="fr-FR" sz="1400" b="1" u="sng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algn="ctr" eaLnBrk="1" hangingPunct="1"/>
            <a:r>
              <a:rPr lang="fr-BE" altLang="fr-FR" u="sng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Encodage du rapport dans l’application de gestion - les parties à remplir sont </a:t>
            </a: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: </a:t>
            </a:r>
          </a:p>
          <a:p>
            <a:pPr algn="ctr" eaLnBrk="1" hangingPunct="1"/>
            <a:endParaRPr lang="fr-BE" altLang="fr-FR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r>
              <a:rPr lang="fr-BE" altLang="fr-FR" sz="1400" b="1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					</a:t>
            </a:r>
            <a:r>
              <a:rPr lang="fr-BE" altLang="fr-FR" b="1" i="1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hlinkClick r:id="rId4"/>
              </a:rPr>
              <a:t>Application de gestion</a:t>
            </a:r>
            <a:endParaRPr lang="fr-BE" altLang="fr-FR" b="1" i="1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algn="ctr" eaLnBrk="1" hangingPunct="1"/>
            <a:endParaRPr lang="fr-BE" altLang="fr-FR" sz="14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2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34</a:t>
            </a:fld>
            <a:endParaRPr lang="fr-BE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259632" y="980728"/>
            <a:ext cx="7416824" cy="216024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BE" altLang="fr-FR" sz="800" b="1" u="sng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algn="ctr" eaLnBrk="1" hangingPunct="1"/>
            <a:endParaRPr lang="fr-BE" altLang="fr-FR" sz="1400" b="1" u="sng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algn="ctr" eaLnBrk="1" hangingPunct="1"/>
            <a:r>
              <a:rPr lang="fr-BE" altLang="fr-FR" u="sng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Encodage du rapport dans l’application de gestion - les parties à remplir sont </a:t>
            </a: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: </a:t>
            </a:r>
          </a:p>
          <a:p>
            <a:pPr algn="ctr" eaLnBrk="1" hangingPunct="1"/>
            <a:endParaRPr lang="fr-BE" altLang="fr-FR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87311" indent="-87311" algn="ctr" eaLnBrk="1" hangingPunct="1">
              <a:buFont typeface="Arial" panose="020B0604020202020204" pitchFamily="34" charset="0"/>
              <a:buChar char="•"/>
            </a:pP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Onglet « Résumé »</a:t>
            </a:r>
          </a:p>
          <a:p>
            <a:pPr marL="87311" indent="-87311" algn="ctr" eaLnBrk="1" hangingPunct="1">
              <a:buFont typeface="Arial" panose="020B0604020202020204" pitchFamily="34" charset="0"/>
              <a:buChar char="•"/>
            </a:pP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Onglet « Etat d’avancement »</a:t>
            </a:r>
          </a:p>
          <a:p>
            <a:pPr marL="87311" indent="-87311" algn="ctr" eaLnBrk="1" hangingPunct="1">
              <a:buFont typeface="Arial" panose="020B0604020202020204" pitchFamily="34" charset="0"/>
              <a:buChar char="•"/>
            </a:pP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Onglet « Indicateurs »</a:t>
            </a:r>
          </a:p>
          <a:p>
            <a:pPr marL="87311" indent="-87311" eaLnBrk="1" hangingPunct="1">
              <a:buFont typeface="Arial" panose="020B0604020202020204" pitchFamily="34" charset="0"/>
              <a:buChar char="•"/>
            </a:pPr>
            <a:endParaRPr lang="fr-BE" altLang="fr-FR" sz="1400" b="1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r>
              <a:rPr lang="fr-BE" altLang="fr-FR" sz="1400" b="1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					</a:t>
            </a:r>
            <a:r>
              <a:rPr lang="fr-BE" altLang="fr-FR" b="1" i="1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hlinkClick r:id="rId3"/>
              </a:rPr>
              <a:t>Application de gestion</a:t>
            </a:r>
            <a:endParaRPr lang="fr-BE" altLang="fr-FR" b="1" i="1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algn="ctr" eaLnBrk="1" hangingPunct="1"/>
            <a:endParaRPr lang="fr-BE" altLang="fr-FR" sz="14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259632" y="3789042"/>
            <a:ext cx="7704856" cy="265921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BE" altLang="fr-FR" sz="800" b="1" u="sng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algn="ctr" eaLnBrk="1" hangingPunct="1"/>
            <a:endParaRPr lang="fr-BE" altLang="fr-FR" sz="1400" b="1" u="sng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algn="ctr" eaLnBrk="1" hangingPunct="1"/>
            <a:r>
              <a:rPr lang="nl-BE" u="sng">
                <a:solidFill>
                  <a:srgbClr val="669900"/>
                </a:solidFill>
                <a:latin typeface="Open Sans"/>
              </a:rPr>
              <a:t>Invoer van het rapport in de beheerapplicatie - in te vullen delen:</a:t>
            </a:r>
          </a:p>
          <a:p>
            <a:pPr algn="ctr" eaLnBrk="1" hangingPunct="1"/>
            <a:endParaRPr lang="nl-BE">
              <a:solidFill>
                <a:srgbClr val="669900"/>
              </a:solidFill>
              <a:latin typeface="Open Sans"/>
            </a:endParaRPr>
          </a:p>
          <a:p>
            <a:pPr marL="285744" indent="-285744" algn="ctr">
              <a:buFont typeface="Arial" panose="020B0604020202020204" pitchFamily="34" charset="0"/>
              <a:buChar char="•"/>
            </a:pPr>
            <a:r>
              <a:rPr lang="nl-BE">
                <a:solidFill>
                  <a:srgbClr val="669900"/>
                </a:solidFill>
                <a:latin typeface="Open Sans"/>
              </a:rPr>
              <a:t>Tabblad “Overzicht”</a:t>
            </a:r>
          </a:p>
          <a:p>
            <a:pPr marL="285744" indent="-285744" algn="ctr">
              <a:buFont typeface="Arial" panose="020B0604020202020204" pitchFamily="34" charset="0"/>
              <a:buChar char="•"/>
            </a:pPr>
            <a:r>
              <a:rPr lang="nl-BE">
                <a:solidFill>
                  <a:srgbClr val="669900"/>
                </a:solidFill>
                <a:latin typeface="Open Sans"/>
              </a:rPr>
              <a:t>Tabblad “Stand van zaken”</a:t>
            </a:r>
          </a:p>
          <a:p>
            <a:pPr marL="285744" indent="-285744" algn="ctr">
              <a:buFont typeface="Arial" panose="020B0604020202020204" pitchFamily="34" charset="0"/>
              <a:buChar char="•"/>
            </a:pPr>
            <a:r>
              <a:rPr lang="nl-BE">
                <a:solidFill>
                  <a:srgbClr val="669900"/>
                </a:solidFill>
                <a:latin typeface="Open Sans"/>
              </a:rPr>
              <a:t>Tabblad “Indicatoren”</a:t>
            </a:r>
          </a:p>
          <a:p>
            <a:pPr marL="87311" indent="-87311" eaLnBrk="1" hangingPunct="1">
              <a:buFont typeface="Arial" panose="020B0604020202020204" pitchFamily="34" charset="0"/>
              <a:buChar char="•"/>
            </a:pPr>
            <a:endParaRPr lang="fr-BE" altLang="fr-FR" sz="1400" b="1">
              <a:solidFill>
                <a:srgbClr val="9FAEE5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r>
              <a:rPr lang="fr-BE" altLang="fr-FR" sz="1400" b="1">
                <a:solidFill>
                  <a:srgbClr val="9FAEE5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					</a:t>
            </a:r>
            <a:r>
              <a:rPr lang="nl-BE">
                <a:solidFill>
                  <a:srgbClr val="669900"/>
                </a:solidFill>
                <a:latin typeface="Open Sans"/>
                <a:hlinkClick r:id="rId3"/>
              </a:rPr>
              <a:t>beheerapplicatie</a:t>
            </a:r>
            <a:endParaRPr lang="nl-BE">
              <a:solidFill>
                <a:srgbClr val="669900"/>
              </a:solidFill>
              <a:latin typeface="Open Sans"/>
            </a:endParaRPr>
          </a:p>
          <a:p>
            <a:pPr algn="ctr" eaLnBrk="1" hangingPunct="1"/>
            <a:endParaRPr lang="fr-BE" altLang="fr-FR" sz="14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35</a:t>
            </a:fld>
            <a:endParaRPr lang="fr-BE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14" y="1592796"/>
            <a:ext cx="8786813" cy="334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7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36</a:t>
            </a:fld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67" y="836712"/>
            <a:ext cx="8021990" cy="559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1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37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70" y="764704"/>
            <a:ext cx="7796555" cy="56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4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38</a:t>
            </a:fld>
            <a:endParaRPr lang="fr-BE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619672" y="3865497"/>
            <a:ext cx="7489440" cy="25922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BE" altLang="fr-FR" sz="800" b="1" u="sng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algn="ctr" eaLnBrk="1" hangingPunct="1"/>
            <a:endParaRPr lang="fr-BE" altLang="fr-FR" sz="1400" b="1" u="sng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algn="ctr" eaLnBrk="1" hangingPunct="1"/>
            <a:r>
              <a:rPr lang="nl-BE" u="sng">
                <a:solidFill>
                  <a:srgbClr val="669900"/>
                </a:solidFill>
                <a:latin typeface="Open Sans"/>
              </a:rPr>
              <a:t>Invoer van het rapport in de beheerapplicatie - in te vullen delen:</a:t>
            </a:r>
          </a:p>
          <a:p>
            <a:pPr algn="ctr" eaLnBrk="1" hangingPunct="1"/>
            <a:endParaRPr lang="nl-BE">
              <a:solidFill>
                <a:srgbClr val="669900"/>
              </a:solidFill>
              <a:latin typeface="Open Sans"/>
            </a:endParaRPr>
          </a:p>
          <a:p>
            <a:pPr marL="285744" indent="-285744" algn="ctr">
              <a:buFont typeface="Arial" panose="020B0604020202020204" pitchFamily="34" charset="0"/>
              <a:buChar char="•"/>
            </a:pPr>
            <a:r>
              <a:rPr lang="nl-BE">
                <a:solidFill>
                  <a:srgbClr val="669900"/>
                </a:solidFill>
                <a:latin typeface="Open Sans"/>
              </a:rPr>
              <a:t>Tabblad “Horizontale principes”</a:t>
            </a:r>
          </a:p>
          <a:p>
            <a:pPr marL="285744" indent="-285744" algn="ctr">
              <a:buFont typeface="Arial" panose="020B0604020202020204" pitchFamily="34" charset="0"/>
              <a:buChar char="•"/>
            </a:pPr>
            <a:r>
              <a:rPr lang="nl-BE">
                <a:solidFill>
                  <a:srgbClr val="669900"/>
                </a:solidFill>
                <a:latin typeface="Open Sans"/>
              </a:rPr>
              <a:t>Tabblad “Opmerkingen”</a:t>
            </a:r>
          </a:p>
          <a:p>
            <a:pPr marL="285744" indent="-285744" algn="ctr">
              <a:buFont typeface="Arial" panose="020B0604020202020204" pitchFamily="34" charset="0"/>
              <a:buChar char="•"/>
            </a:pPr>
            <a:r>
              <a:rPr lang="nl-BE">
                <a:solidFill>
                  <a:srgbClr val="669900"/>
                </a:solidFill>
                <a:latin typeface="Open Sans"/>
              </a:rPr>
              <a:t>Tabblad “Wijzigingen”</a:t>
            </a:r>
          </a:p>
          <a:p>
            <a:pPr marL="285744" indent="-285744" algn="ctr">
              <a:buFont typeface="Arial" panose="020B0604020202020204" pitchFamily="34" charset="0"/>
              <a:buChar char="•"/>
            </a:pPr>
            <a:r>
              <a:rPr lang="nl-BE">
                <a:solidFill>
                  <a:srgbClr val="669900"/>
                </a:solidFill>
                <a:latin typeface="Open Sans"/>
              </a:rPr>
              <a:t>Tabblad “Verplaatsingen buiten de zone”</a:t>
            </a:r>
          </a:p>
          <a:p>
            <a:pPr marL="0" indent="0" algn="ctr"/>
            <a:endParaRPr lang="nl-BE">
              <a:solidFill>
                <a:srgbClr val="669900"/>
              </a:solidFill>
              <a:latin typeface="Open Sans"/>
            </a:endParaRPr>
          </a:p>
          <a:p>
            <a:r>
              <a:rPr lang="fr-BE" altLang="fr-FR">
                <a:solidFill>
                  <a:srgbClr val="9FAEE5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						</a:t>
            </a:r>
            <a:r>
              <a:rPr lang="nl-BE">
                <a:solidFill>
                  <a:srgbClr val="669900"/>
                </a:solidFill>
                <a:latin typeface="Open Sans"/>
                <a:hlinkClick r:id="rId3"/>
              </a:rPr>
              <a:t>beheerapplicatie</a:t>
            </a:r>
            <a:endParaRPr lang="nl-BE">
              <a:solidFill>
                <a:srgbClr val="669900"/>
              </a:solidFill>
              <a:latin typeface="Open San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367136" y="908720"/>
            <a:ext cx="7776864" cy="25922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BE" altLang="fr-FR" sz="800" b="1" u="sng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algn="ctr" eaLnBrk="1" hangingPunct="1"/>
            <a:endParaRPr lang="fr-BE" altLang="fr-FR" sz="1400" b="1" u="sng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algn="ctr" eaLnBrk="1" hangingPunct="1"/>
            <a:r>
              <a:rPr lang="fr-BE" altLang="fr-FR" u="sng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Encodage du rapport dans l’application de gestion - les parties à remplir sont </a:t>
            </a: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: </a:t>
            </a:r>
          </a:p>
          <a:p>
            <a:pPr algn="ctr" eaLnBrk="1" hangingPunct="1"/>
            <a:endParaRPr lang="fr-BE" altLang="fr-FR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87311" indent="-87311" algn="ctr" eaLnBrk="1" hangingPunct="1">
              <a:buFont typeface="Arial" panose="020B0604020202020204" pitchFamily="34" charset="0"/>
              <a:buChar char="•"/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Onglet « Principes horizontaux »</a:t>
            </a:r>
          </a:p>
          <a:p>
            <a:pPr marL="87311" indent="-87311" algn="ctr" eaLnBrk="1" hangingPunct="1">
              <a:buFont typeface="Arial" panose="020B0604020202020204" pitchFamily="34" charset="0"/>
              <a:buChar char="•"/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Onglet « Commentaires »</a:t>
            </a:r>
          </a:p>
          <a:p>
            <a:pPr marL="87311" indent="-87311" algn="ctr" eaLnBrk="1" hangingPunct="1">
              <a:buFont typeface="Arial" panose="020B0604020202020204" pitchFamily="34" charset="0"/>
              <a:buChar char="•"/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Onglet « Modifications »</a:t>
            </a:r>
          </a:p>
          <a:p>
            <a:pPr marL="87311" indent="-87311" algn="ctr" eaLnBrk="1" hangingPunct="1">
              <a:buFont typeface="Arial" panose="020B0604020202020204" pitchFamily="34" charset="0"/>
              <a:buChar char="•"/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Onglet « Déplacements hors zone »</a:t>
            </a:r>
          </a:p>
          <a:p>
            <a:pPr marL="0" indent="0" algn="ctr" eaLnBrk="1" hangingPunct="1"/>
            <a:endParaRPr lang="fr-BE" altLang="fr-FR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eaLnBrk="1" hangingPunct="1"/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						</a:t>
            </a:r>
            <a:r>
              <a:rPr lang="fr-BE" altLang="fr-FR" b="1" i="1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b="1" i="1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hlinkClick r:id="rId3"/>
              </a:rPr>
              <a:t>Application de gestion </a:t>
            </a:r>
            <a:endParaRPr lang="fr-BE" altLang="fr-FR" b="1" i="1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15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39</a:t>
            </a:fld>
            <a:endParaRPr lang="fr-BE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529E18A-9A7B-4041-91CA-E48874A2E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384" y="3501008"/>
            <a:ext cx="7797073" cy="186241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974AB65-99A1-4DE4-8667-E8A1246AE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384" y="1494573"/>
            <a:ext cx="7797073" cy="168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-1" r="15600"/>
          <a:stretch/>
        </p:blipFill>
        <p:spPr>
          <a:xfrm>
            <a:off x="3419873" y="620688"/>
            <a:ext cx="2322068" cy="1944216"/>
          </a:xfrm>
          <a:prstGeom prst="rect">
            <a:avLst/>
          </a:prstGeom>
        </p:spPr>
      </p:pic>
      <p:sp>
        <p:nvSpPr>
          <p:cNvPr id="5" name="Espace réservé du titre 1"/>
          <p:cNvSpPr txBox="1">
            <a:spLocks/>
          </p:cNvSpPr>
          <p:nvPr/>
        </p:nvSpPr>
        <p:spPr>
          <a:xfrm>
            <a:off x="2051720" y="2780928"/>
            <a:ext cx="685110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800">
                <a:solidFill>
                  <a:srgbClr val="000099"/>
                </a:solidFill>
                <a:latin typeface="Montserrat" pitchFamily="50" charset="0"/>
                <a:ea typeface="+mj-ea"/>
                <a:cs typeface="Calibri" pitchFamily="34" charset="0"/>
              </a:rPr>
              <a:t>1. Contexte et Introduction</a:t>
            </a:r>
            <a:endParaRPr lang="fr-BE" sz="2800">
              <a:solidFill>
                <a:srgbClr val="006600"/>
              </a:solidFill>
              <a:latin typeface="Montserrat" pitchFamily="50" charset="0"/>
              <a:ea typeface="+mj-ea"/>
              <a:cs typeface="Calibri" pitchFamily="34" charset="0"/>
            </a:endParaRPr>
          </a:p>
        </p:txBody>
      </p:sp>
      <p:sp>
        <p:nvSpPr>
          <p:cNvPr id="6" name="Espace réservé du titre 1"/>
          <p:cNvSpPr txBox="1">
            <a:spLocks/>
          </p:cNvSpPr>
          <p:nvPr/>
        </p:nvSpPr>
        <p:spPr>
          <a:xfrm>
            <a:off x="3347864" y="3833664"/>
            <a:ext cx="547260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800">
                <a:solidFill>
                  <a:srgbClr val="669900"/>
                </a:solidFill>
                <a:latin typeface="Montserrat" pitchFamily="50" charset="0"/>
                <a:ea typeface="+mj-ea"/>
                <a:cs typeface="Calibri" pitchFamily="34" charset="0"/>
              </a:rPr>
              <a:t>1. C</a:t>
            </a:r>
            <a:r>
              <a:rPr lang="fr-FR" sz="2800" err="1">
                <a:solidFill>
                  <a:srgbClr val="669900"/>
                </a:solidFill>
                <a:latin typeface="Montserrat" pitchFamily="50" charset="0"/>
                <a:ea typeface="+mj-ea"/>
                <a:cs typeface="Calibri" pitchFamily="34" charset="0"/>
              </a:rPr>
              <a:t>ontext</a:t>
            </a:r>
            <a:r>
              <a:rPr lang="fr-FR" sz="2800">
                <a:solidFill>
                  <a:srgbClr val="669900"/>
                </a:solidFill>
                <a:latin typeface="Montserrat" pitchFamily="50" charset="0"/>
                <a:ea typeface="+mj-ea"/>
                <a:cs typeface="Calibri" pitchFamily="34" charset="0"/>
              </a:rPr>
              <a:t> en i</a:t>
            </a:r>
            <a:r>
              <a:rPr lang="fr-FR" sz="2800" err="1">
                <a:solidFill>
                  <a:srgbClr val="669900"/>
                </a:solidFill>
                <a:latin typeface="Montserrat" pitchFamily="50" charset="0"/>
                <a:ea typeface="+mj-ea"/>
                <a:cs typeface="Calibri" pitchFamily="34" charset="0"/>
              </a:rPr>
              <a:t>nleiding</a:t>
            </a:r>
            <a:endParaRPr lang="fr-BE" sz="2800">
              <a:solidFill>
                <a:srgbClr val="669900"/>
              </a:solidFill>
              <a:latin typeface="Montserrat" pitchFamily="50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380649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40</a:t>
            </a:fld>
            <a:endParaRPr lang="fr-BE"/>
          </a:p>
        </p:txBody>
      </p:sp>
      <p:sp>
        <p:nvSpPr>
          <p:cNvPr id="5" name="Espace réservé du titre 1"/>
          <p:cNvSpPr txBox="1">
            <a:spLocks/>
          </p:cNvSpPr>
          <p:nvPr/>
        </p:nvSpPr>
        <p:spPr>
          <a:xfrm>
            <a:off x="1763688" y="2924944"/>
            <a:ext cx="77152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800">
                <a:solidFill>
                  <a:srgbClr val="000099"/>
                </a:solidFill>
                <a:latin typeface="Montserrat" pitchFamily="50" charset="0"/>
                <a:ea typeface="+mj-ea"/>
                <a:cs typeface="Calibri" pitchFamily="34" charset="0"/>
              </a:rPr>
              <a:t>7. Modifications de projet</a:t>
            </a:r>
            <a:endParaRPr lang="fr-BE" sz="2800">
              <a:solidFill>
                <a:srgbClr val="006600"/>
              </a:solidFill>
              <a:latin typeface="Montserrat" pitchFamily="50" charset="0"/>
              <a:ea typeface="+mj-ea"/>
              <a:cs typeface="Calibri" pitchFamily="34" charset="0"/>
            </a:endParaRPr>
          </a:p>
        </p:txBody>
      </p:sp>
      <p:sp>
        <p:nvSpPr>
          <p:cNvPr id="6" name="Espace réservé du titre 1"/>
          <p:cNvSpPr txBox="1">
            <a:spLocks/>
          </p:cNvSpPr>
          <p:nvPr/>
        </p:nvSpPr>
        <p:spPr>
          <a:xfrm>
            <a:off x="3059832" y="3933056"/>
            <a:ext cx="741682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800">
                <a:solidFill>
                  <a:srgbClr val="669900"/>
                </a:solidFill>
                <a:latin typeface="Montserrat" pitchFamily="50" charset="0"/>
                <a:ea typeface="+mj-ea"/>
                <a:cs typeface="Calibri" pitchFamily="34" charset="0"/>
              </a:rPr>
              <a:t>7. </a:t>
            </a:r>
            <a:r>
              <a:rPr lang="fr-FR" sz="2800" err="1">
                <a:solidFill>
                  <a:srgbClr val="669900"/>
                </a:solidFill>
                <a:latin typeface="Montserrat" pitchFamily="50" charset="0"/>
                <a:ea typeface="+mj-ea"/>
                <a:cs typeface="Calibri" pitchFamily="34" charset="0"/>
              </a:rPr>
              <a:t>Projectwijzigingen</a:t>
            </a:r>
            <a:endParaRPr lang="fr-BE" sz="2800">
              <a:solidFill>
                <a:srgbClr val="669900"/>
              </a:solidFill>
              <a:latin typeface="Montserrat" pitchFamily="50" charset="0"/>
              <a:ea typeface="+mj-ea"/>
              <a:cs typeface="Calibri" pitchFamily="34" charset="0"/>
            </a:endParaRPr>
          </a:p>
        </p:txBody>
      </p:sp>
      <p:pic>
        <p:nvPicPr>
          <p:cNvPr id="7" name="Picture 8" descr="http://fotomelia.com/wp-content/uploads/2016/03/images-gratuites-libres-de-droits-sans-droits-d-auteur-205-1560x15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91" y="692699"/>
            <a:ext cx="1968153" cy="19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569630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41</a:t>
            </a:fld>
            <a:endParaRPr lang="fr-BE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483768" y="3861048"/>
            <a:ext cx="6552728" cy="129614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285744" indent="-285744" eaLnBrk="1" hangingPunct="1"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fr-BE" altLang="fr-FR" sz="14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285744" indent="-285744" eaLnBrk="1" hangingPunct="1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Wijzigingen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kunnen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tijdens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de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looptijd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het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project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voorkomen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, maar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moeten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uitzonderlijk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blijven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. </a:t>
            </a:r>
            <a:endParaRPr lang="fr-BE" altLang="fr-FR" sz="1400" dirty="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35696" y="2276872"/>
            <a:ext cx="7200800" cy="129614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285744" indent="-285744" eaLnBrk="1" hangingPunct="1"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fr-BE" altLang="fr-FR" sz="14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285744" indent="-285744" eaLnBrk="1" hangingPunct="1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Des modifications peuvent intervenir au cours de la vie du projet mais doivent rester exceptionnelles.</a:t>
            </a:r>
          </a:p>
          <a:p>
            <a:pPr marL="0" indent="0" eaLnBrk="1" hangingPunct="1">
              <a:tabLst>
                <a:tab pos="0" algn="l"/>
              </a:tabLst>
            </a:pPr>
            <a:endParaRPr lang="fr-BE" altLang="fr-FR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>
              <a:tabLst>
                <a:tab pos="0" algn="l"/>
              </a:tabLst>
            </a:pPr>
            <a:endParaRPr lang="fr-BE" altLang="fr-FR" sz="14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2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925" y="2132859"/>
            <a:ext cx="1104900" cy="1000125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42</a:t>
            </a:fld>
            <a:endParaRPr lang="fr-BE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690664" y="908720"/>
            <a:ext cx="7453336" cy="50405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285744" indent="-285744" eaLnBrk="1" hangingPunct="1"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fr-BE" altLang="fr-FR" sz="14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285744" indent="-285744" eaLnBrk="1" hangingPunct="1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Toute modification doit faire l’objet, avant sa mise en œuvre, d’une </a:t>
            </a:r>
            <a:r>
              <a:rPr lang="fr-BE" altLang="fr-FR" b="1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validation formelle </a:t>
            </a: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: </a:t>
            </a:r>
          </a:p>
          <a:p>
            <a:pPr marL="285744" indent="-285744" eaLnBrk="1" hangingPunct="1"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fr-BE" altLang="fr-FR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1523962" indent="-177796" eaLnBrk="1" hangingPunct="1">
              <a:buFont typeface="Courier New" panose="02070309020205020404" pitchFamily="49" charset="0"/>
              <a:buChar char="o"/>
              <a:tabLst>
                <a:tab pos="0" algn="l"/>
              </a:tabLst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en Comité d’accompagnement pour les modifications mineures;</a:t>
            </a:r>
          </a:p>
          <a:p>
            <a:pPr marL="1523962" indent="-177796" eaLnBrk="1" hangingPunct="1">
              <a:buFont typeface="Courier New" panose="02070309020205020404" pitchFamily="49" charset="0"/>
              <a:buChar char="o"/>
              <a:tabLst>
                <a:tab pos="0" algn="l"/>
              </a:tabLst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en Comité de Pilotage pour les modifications majeures (après présentation en Comité d’accompagnement).</a:t>
            </a:r>
          </a:p>
          <a:p>
            <a:pPr marL="0" indent="0" eaLnBrk="1" hangingPunct="1">
              <a:tabLst>
                <a:tab pos="0" algn="l"/>
              </a:tabLst>
            </a:pPr>
            <a:endParaRPr lang="fr-BE" altLang="fr-FR" sz="14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7744" y="4005065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Elke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wijziging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moet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eerst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b="1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formeel</a:t>
            </a:r>
            <a:r>
              <a:rPr lang="fr-BE" altLang="fr-FR" b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b="1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goedgekeurd</a:t>
            </a:r>
            <a:r>
              <a:rPr lang="fr-BE" altLang="fr-FR" b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worden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vooraleer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ze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toegepast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kan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worden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: </a:t>
            </a:r>
          </a:p>
          <a:p>
            <a:pPr marL="285744" indent="-285744"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fr-BE" altLang="fr-FR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1523962" indent="-177796">
              <a:buFont typeface="Courier New" panose="02070309020205020404" pitchFamily="49" charset="0"/>
              <a:buChar char="o"/>
              <a:tabLst>
                <a:tab pos="0" algn="l"/>
              </a:tabLst>
            </a:pP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Door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het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begeleidingscomité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als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het om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een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kleine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wijziging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gaat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;</a:t>
            </a:r>
          </a:p>
          <a:p>
            <a:pPr marL="1523962" indent="-177796">
              <a:buFont typeface="Courier New" panose="02070309020205020404" pitchFamily="49" charset="0"/>
              <a:buChar char="o"/>
              <a:tabLst>
                <a:tab pos="0" algn="l"/>
              </a:tabLst>
            </a:pP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Door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de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stuurgroep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als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het om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een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grote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wijziging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gaat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(na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bespreking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tijdens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het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begeleidingscomité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).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4880635"/>
            <a:ext cx="11049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04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43</a:t>
            </a:fld>
            <a:endParaRPr lang="fr-BE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23605" y="1127339"/>
            <a:ext cx="8857108" cy="2016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Char char="•"/>
            </a:pPr>
            <a:endParaRPr lang="fr-BE" altLang="fr-FR" sz="14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>
              <a:tabLst>
                <a:tab pos="1347754" algn="l"/>
              </a:tabLst>
            </a:pPr>
            <a:r>
              <a:rPr lang="fr-BE" altLang="fr-FR" b="1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7.1. Modification mineure :</a:t>
            </a:r>
          </a:p>
          <a:p>
            <a:pPr marL="0" indent="0" eaLnBrk="1" hangingPunct="1">
              <a:tabLst>
                <a:tab pos="1347754" algn="l"/>
              </a:tabLst>
            </a:pPr>
            <a:endParaRPr lang="fr-BE" altLang="fr-FR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1588" indent="-1588" eaLnBrk="1" hangingPunct="1">
              <a:buAutoNum type="arabicPeriod"/>
              <a:tabLst>
                <a:tab pos="0" algn="l"/>
              </a:tabLst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Modification et/ou transfert entre postes budgétaires ;</a:t>
            </a:r>
          </a:p>
          <a:p>
            <a:pPr marL="1588" indent="-1588" eaLnBrk="1" hangingPunct="1">
              <a:buAutoNum type="arabicPeriod"/>
              <a:tabLst>
                <a:tab pos="0" algn="l"/>
              </a:tabLst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Prolongation de la mise en œuvre du projet ;</a:t>
            </a:r>
          </a:p>
          <a:p>
            <a:pPr marL="1588" indent="-1588" eaLnBrk="1" hangingPunct="1">
              <a:buAutoNum type="arabicPeriod"/>
              <a:tabLst>
                <a:tab pos="0" algn="l"/>
              </a:tabLst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Changement du plan de financement du projet (hors FEDER) ;</a:t>
            </a:r>
          </a:p>
          <a:p>
            <a:pPr marL="1588" indent="-1588" eaLnBrk="1" hangingPunct="1">
              <a:buAutoNum type="arabicPeriod"/>
              <a:tabLst>
                <a:tab pos="0" algn="l"/>
              </a:tabLst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Modification du statut des opérateurs.</a:t>
            </a:r>
          </a:p>
          <a:p>
            <a:pPr marL="0" indent="0" eaLnBrk="1" hangingPunct="1">
              <a:tabLst>
                <a:tab pos="0" algn="l"/>
              </a:tabLst>
            </a:pPr>
            <a:endParaRPr lang="fr-BE" altLang="fr-FR" sz="14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555776" y="3573019"/>
            <a:ext cx="6408712" cy="2016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Char char="•"/>
            </a:pPr>
            <a:endParaRPr lang="fr-BE" altLang="fr-FR" sz="14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>
              <a:tabLst>
                <a:tab pos="1347754" algn="l"/>
              </a:tabLst>
            </a:pPr>
            <a:r>
              <a:rPr lang="fr-BE" altLang="fr-FR" b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7.1. </a:t>
            </a:r>
            <a:r>
              <a:rPr lang="fr-BE" altLang="fr-FR" b="1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Kleine</a:t>
            </a:r>
            <a:r>
              <a:rPr lang="fr-BE" altLang="fr-FR" b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b="1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wijziging</a:t>
            </a:r>
            <a:r>
              <a:rPr lang="fr-BE" altLang="fr-FR" b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:</a:t>
            </a:r>
          </a:p>
          <a:p>
            <a:pPr marL="0" indent="0" eaLnBrk="1" hangingPunct="1">
              <a:tabLst>
                <a:tab pos="1347754" algn="l"/>
              </a:tabLst>
            </a:pPr>
            <a:endParaRPr lang="fr-BE" altLang="fr-FR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1588" indent="-1588" eaLnBrk="1" hangingPunct="1">
              <a:buAutoNum type="arabicPeriod"/>
              <a:tabLst>
                <a:tab pos="0" algn="l"/>
              </a:tabLst>
            </a:pP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Budgetwijziging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en/of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verschuiving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tussen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kostenposten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;</a:t>
            </a:r>
          </a:p>
          <a:p>
            <a:pPr marL="1588" indent="-1588" eaLnBrk="1" hangingPunct="1">
              <a:buAutoNum type="arabicPeriod"/>
              <a:tabLst>
                <a:tab pos="0" algn="l"/>
              </a:tabLst>
            </a:pP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Verlenging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de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looptijd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het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project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;</a:t>
            </a:r>
          </a:p>
          <a:p>
            <a:pPr marL="1588" indent="-1588" eaLnBrk="1" hangingPunct="1">
              <a:buAutoNum type="arabicPeriod"/>
              <a:tabLst>
                <a:tab pos="0" algn="l"/>
              </a:tabLst>
            </a:pP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Wijziging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het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financieringsplan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(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behalve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EFRO);</a:t>
            </a:r>
          </a:p>
          <a:p>
            <a:pPr marL="1588" indent="-1588" eaLnBrk="1" hangingPunct="1">
              <a:buAutoNum type="arabicPeriod"/>
              <a:tabLst>
                <a:tab pos="0" algn="l"/>
              </a:tabLst>
            </a:pP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Wijziging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het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statuut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de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projectpartners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.</a:t>
            </a:r>
          </a:p>
          <a:p>
            <a:pPr marL="0" indent="0" eaLnBrk="1" hangingPunct="1">
              <a:tabLst>
                <a:tab pos="0" algn="l"/>
              </a:tabLst>
            </a:pPr>
            <a:endParaRPr lang="fr-BE" altLang="fr-FR" sz="14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57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44</a:t>
            </a:fld>
            <a:endParaRPr lang="fr-BE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23605" y="1127339"/>
            <a:ext cx="8857108" cy="2016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Char char="•"/>
            </a:pPr>
            <a:endParaRPr lang="fr-BE" altLang="fr-FR" sz="1400" dirty="0">
              <a:solidFill>
                <a:srgbClr val="0000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>
              <a:tabLst>
                <a:tab pos="1347754" algn="l"/>
              </a:tabLst>
            </a:pPr>
            <a:r>
              <a:rPr lang="fr-BE" altLang="fr-FR" b="1" dirty="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7.1. Modification mineure :</a:t>
            </a:r>
          </a:p>
          <a:p>
            <a:pPr marL="0" indent="0" eaLnBrk="1" hangingPunct="1">
              <a:tabLst>
                <a:tab pos="1347754" algn="l"/>
              </a:tabLst>
            </a:pPr>
            <a:endParaRPr lang="fr-BE" altLang="fr-FR" dirty="0">
              <a:solidFill>
                <a:srgbClr val="0000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>
              <a:tabLst>
                <a:tab pos="0" algn="l"/>
              </a:tabLst>
            </a:pPr>
            <a:r>
              <a:rPr lang="fr-BE" altLang="fr-FR" dirty="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5. Changement de nom;</a:t>
            </a:r>
          </a:p>
          <a:p>
            <a:pPr marL="0" indent="0" eaLnBrk="1" hangingPunct="1">
              <a:tabLst>
                <a:tab pos="0" algn="l"/>
              </a:tabLst>
            </a:pPr>
            <a:r>
              <a:rPr lang="fr-BE" altLang="fr-FR" dirty="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6. Modification des indicateurs;</a:t>
            </a:r>
          </a:p>
          <a:p>
            <a:pPr marL="0" indent="0" eaLnBrk="1" hangingPunct="1">
              <a:tabLst>
                <a:tab pos="0" algn="l"/>
              </a:tabLst>
            </a:pPr>
            <a:r>
              <a:rPr lang="fr-BE" altLang="fr-FR" dirty="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7. Changement de RIB;</a:t>
            </a:r>
          </a:p>
          <a:p>
            <a:pPr marL="0" indent="0" eaLnBrk="1" hangingPunct="1">
              <a:tabLst>
                <a:tab pos="0" algn="l"/>
              </a:tabLst>
            </a:pPr>
            <a:r>
              <a:rPr lang="fr-BE" altLang="fr-FR" dirty="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8. Changements géographiques.</a:t>
            </a:r>
          </a:p>
          <a:p>
            <a:pPr marL="0" indent="0" eaLnBrk="1" hangingPunct="1">
              <a:tabLst>
                <a:tab pos="0" algn="l"/>
              </a:tabLst>
            </a:pPr>
            <a:endParaRPr lang="fr-BE" altLang="fr-FR" sz="1400" dirty="0">
              <a:solidFill>
                <a:srgbClr val="0000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735288" y="3573016"/>
            <a:ext cx="6408712" cy="2016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Char char="•"/>
            </a:pPr>
            <a:endParaRPr lang="fr-BE" altLang="fr-FR" sz="1400" dirty="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>
              <a:tabLst>
                <a:tab pos="1347754" algn="l"/>
              </a:tabLst>
            </a:pPr>
            <a:r>
              <a:rPr lang="fr-BE" altLang="fr-FR" b="1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7.1. </a:t>
            </a:r>
            <a:r>
              <a:rPr lang="fr-BE" altLang="fr-FR" b="1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Kleine</a:t>
            </a:r>
            <a:r>
              <a:rPr lang="fr-BE" altLang="fr-FR" b="1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b="1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wijziging</a:t>
            </a:r>
            <a:r>
              <a:rPr lang="fr-BE" altLang="fr-FR" b="1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:</a:t>
            </a:r>
          </a:p>
          <a:p>
            <a:pPr marL="0" indent="0" eaLnBrk="1" hangingPunct="1">
              <a:tabLst>
                <a:tab pos="1347754" algn="l"/>
              </a:tabLst>
            </a:pPr>
            <a:endParaRPr lang="fr-BE" altLang="fr-FR" dirty="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>
              <a:tabLst>
                <a:tab pos="0" algn="l"/>
              </a:tabLst>
            </a:pP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5.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Naamsverandering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;</a:t>
            </a:r>
          </a:p>
          <a:p>
            <a:pPr marL="0" indent="0" eaLnBrk="1" hangingPunct="1">
              <a:tabLst>
                <a:tab pos="0" algn="l"/>
              </a:tabLst>
            </a:pP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6.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Wijziging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indicatoren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;</a:t>
            </a:r>
          </a:p>
          <a:p>
            <a:pPr marL="0" indent="0" eaLnBrk="1" hangingPunct="1">
              <a:tabLst>
                <a:tab pos="0" algn="l"/>
              </a:tabLst>
            </a:pP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7.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Wijzigen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bankgegevens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;</a:t>
            </a:r>
          </a:p>
          <a:p>
            <a:pPr marL="0" indent="0" eaLnBrk="1" hangingPunct="1">
              <a:tabLst>
                <a:tab pos="0" algn="l"/>
              </a:tabLst>
            </a:pP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8.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Wijzigingen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adresgegevens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.</a:t>
            </a:r>
          </a:p>
          <a:p>
            <a:pPr marL="0" indent="0" eaLnBrk="1" hangingPunct="1">
              <a:tabLst>
                <a:tab pos="0" algn="l"/>
              </a:tabLst>
            </a:pPr>
            <a:endParaRPr lang="fr-BE" altLang="fr-FR" sz="1400" dirty="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258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45</a:t>
            </a:fld>
            <a:endParaRPr lang="fr-BE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979712" y="1650700"/>
            <a:ext cx="7380312" cy="2016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tabLst>
                <a:tab pos="1347754" algn="l"/>
              </a:tabLst>
            </a:pPr>
            <a:r>
              <a:rPr lang="fr-BE" altLang="fr-FR" b="1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7.2. Modification majeure :</a:t>
            </a:r>
          </a:p>
          <a:p>
            <a:pPr marL="0" indent="0" eaLnBrk="1" hangingPunct="1">
              <a:tabLst>
                <a:tab pos="1347754" algn="l"/>
              </a:tabLst>
            </a:pPr>
            <a:endParaRPr lang="fr-BE" altLang="fr-FR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1588" indent="-1588" eaLnBrk="1" hangingPunct="1">
              <a:buAutoNum type="arabicPeriod"/>
              <a:tabLst>
                <a:tab pos="0" algn="l"/>
              </a:tabLst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Transfert de fonds FEDER entre opérateurs ; </a:t>
            </a:r>
          </a:p>
          <a:p>
            <a:pPr marL="174621" indent="-174621" eaLnBrk="1" hangingPunct="1">
              <a:buAutoNum type="arabicPeriod"/>
              <a:tabLst>
                <a:tab pos="0" algn="l"/>
              </a:tabLst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Modification du taux FEDER d’un opérateur et/ou au niveau du projet ; </a:t>
            </a:r>
          </a:p>
          <a:p>
            <a:pPr marL="1588" indent="-1588" eaLnBrk="1" hangingPunct="1">
              <a:buAutoNum type="arabicPeriod"/>
              <a:tabLst>
                <a:tab pos="0" algn="l"/>
              </a:tabLst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Réduction ou augmentation de l’enveloppe FEDER ;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735288" y="4058699"/>
            <a:ext cx="6408712" cy="2016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tabLst>
                <a:tab pos="1347754" algn="l"/>
              </a:tabLst>
            </a:pPr>
            <a:r>
              <a:rPr lang="fr-BE" altLang="fr-FR" b="1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7.2. </a:t>
            </a:r>
            <a:r>
              <a:rPr lang="fr-BE" altLang="fr-FR" b="1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Grote</a:t>
            </a:r>
            <a:r>
              <a:rPr lang="fr-BE" altLang="fr-FR" b="1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b="1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wijziging</a:t>
            </a:r>
            <a:r>
              <a:rPr lang="fr-BE" altLang="fr-FR" b="1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:</a:t>
            </a:r>
          </a:p>
          <a:p>
            <a:pPr marL="0" indent="0" eaLnBrk="1" hangingPunct="1">
              <a:tabLst>
                <a:tab pos="1347754" algn="l"/>
              </a:tabLst>
            </a:pPr>
            <a:endParaRPr lang="fr-BE" altLang="fr-FR" dirty="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1588" indent="-1588" eaLnBrk="1" hangingPunct="1">
              <a:buAutoNum type="arabicPeriod"/>
              <a:tabLst>
                <a:tab pos="0" algn="l"/>
              </a:tabLst>
            </a:pP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Verschuiven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EFRO-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middelen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tussen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projectpartners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; </a:t>
            </a:r>
          </a:p>
          <a:p>
            <a:pPr marL="1588" indent="-1588" eaLnBrk="1" hangingPunct="1">
              <a:buAutoNum type="arabicPeriod"/>
              <a:tabLst>
                <a:tab pos="0" algn="l"/>
              </a:tabLst>
            </a:pP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Wijziging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het EFRO-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steunpercentage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projectpartner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of op niveau van het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project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; </a:t>
            </a:r>
          </a:p>
          <a:p>
            <a:pPr marL="1588" indent="-1588" eaLnBrk="1" hangingPunct="1">
              <a:buAutoNum type="arabicPeriod"/>
              <a:tabLst>
                <a:tab pos="0" algn="l"/>
              </a:tabLst>
            </a:pP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Verhoging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of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verlaging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het EFRO-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bedrag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398658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46</a:t>
            </a:fld>
            <a:endParaRPr lang="fr-BE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979712" y="1988941"/>
            <a:ext cx="7380312" cy="2016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tabLst>
                <a:tab pos="1347754" algn="l"/>
              </a:tabLst>
            </a:pPr>
            <a:endParaRPr lang="fr-BE" altLang="fr-FR" dirty="0">
              <a:solidFill>
                <a:srgbClr val="0000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>
              <a:tabLst>
                <a:tab pos="0" algn="l"/>
              </a:tabLst>
            </a:pPr>
            <a:r>
              <a:rPr lang="fr-BE" altLang="fr-FR" dirty="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4. Evolution significative du contenu du projet ;</a:t>
            </a:r>
          </a:p>
          <a:p>
            <a:pPr marL="0" indent="0" eaLnBrk="1" hangingPunct="1">
              <a:tabLst>
                <a:tab pos="0" algn="l"/>
              </a:tabLst>
            </a:pPr>
            <a:r>
              <a:rPr lang="fr-BE" altLang="fr-FR" dirty="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5. Modification du partenariat : ajout ou retrait d’un opérateur ;</a:t>
            </a:r>
          </a:p>
          <a:p>
            <a:pPr marL="0" indent="0" eaLnBrk="1" hangingPunct="1">
              <a:tabLst>
                <a:tab pos="0" algn="l"/>
              </a:tabLst>
            </a:pPr>
            <a:r>
              <a:rPr lang="fr-BE" altLang="fr-FR" dirty="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6. Modification du statut aides d’état du projet ;</a:t>
            </a:r>
          </a:p>
          <a:p>
            <a:pPr marL="266693" indent="-266693" eaLnBrk="1" hangingPunct="1">
              <a:tabLst>
                <a:tab pos="0" algn="l"/>
              </a:tabLst>
            </a:pPr>
            <a:r>
              <a:rPr lang="fr-BE" altLang="fr-FR" dirty="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7. Toute autre modification ne correspondant pas à la définition d’une modification mineure.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843808" y="4149181"/>
            <a:ext cx="6048672" cy="2016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tabLst>
                <a:tab pos="1347754" algn="l"/>
              </a:tabLst>
            </a:pPr>
            <a:endParaRPr lang="fr-BE" altLang="fr-FR" dirty="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>
              <a:tabLst>
                <a:tab pos="1347754" algn="l"/>
              </a:tabLst>
            </a:pP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4.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Belangrijke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wijziging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de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inhoud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het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project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;</a:t>
            </a:r>
          </a:p>
          <a:p>
            <a:pPr marL="0" indent="0" eaLnBrk="1" hangingPunct="1">
              <a:tabLst>
                <a:tab pos="0" algn="l"/>
              </a:tabLst>
            </a:pP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5.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Wijziging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het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partnerschap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: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nieuwe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projectpartner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of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wegvallen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projectpartner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;</a:t>
            </a:r>
          </a:p>
          <a:p>
            <a:pPr marL="0" indent="0" eaLnBrk="1" hangingPunct="1">
              <a:tabLst>
                <a:tab pos="0" algn="l"/>
              </a:tabLst>
            </a:pP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6.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Wijziging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die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impact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heeft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op de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staatssteunanalyse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het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project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;</a:t>
            </a:r>
          </a:p>
          <a:p>
            <a:pPr marL="0" indent="0" eaLnBrk="1" hangingPunct="1">
              <a:tabLst>
                <a:tab pos="0" algn="l"/>
              </a:tabLst>
            </a:pP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7. Elke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andere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wijziging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die niet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onder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de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definitie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kleine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wijziging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valt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.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979712" y="1650700"/>
            <a:ext cx="7380312" cy="2016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tabLst>
                <a:tab pos="1347754" algn="l"/>
              </a:tabLst>
            </a:pPr>
            <a:r>
              <a:rPr lang="fr-BE" altLang="fr-FR" b="1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7.2. Modification majeure :</a:t>
            </a:r>
          </a:p>
          <a:p>
            <a:pPr marL="0" indent="0" eaLnBrk="1" hangingPunct="1">
              <a:tabLst>
                <a:tab pos="1347754" algn="l"/>
              </a:tabLst>
            </a:pPr>
            <a:endParaRPr lang="fr-BE" altLang="fr-FR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>
              <a:tabLst>
                <a:tab pos="0" algn="l"/>
              </a:tabLst>
            </a:pPr>
            <a:endParaRPr lang="fr-BE" altLang="fr-FR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735288" y="4058699"/>
            <a:ext cx="6408712" cy="2016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tabLst>
                <a:tab pos="1347754" algn="l"/>
              </a:tabLst>
            </a:pPr>
            <a:r>
              <a:rPr lang="fr-BE" altLang="fr-FR" b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7.2. </a:t>
            </a:r>
            <a:r>
              <a:rPr lang="fr-BE" altLang="fr-FR" b="1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Grote</a:t>
            </a:r>
            <a:r>
              <a:rPr lang="fr-BE" altLang="fr-FR" b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b="1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wijziging</a:t>
            </a:r>
            <a:r>
              <a:rPr lang="fr-BE" altLang="fr-FR" b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:</a:t>
            </a:r>
          </a:p>
          <a:p>
            <a:pPr marL="0" indent="0" eaLnBrk="1" hangingPunct="1">
              <a:tabLst>
                <a:tab pos="1347754" algn="l"/>
              </a:tabLst>
            </a:pPr>
            <a:endParaRPr lang="fr-BE" altLang="fr-FR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>
              <a:tabLst>
                <a:tab pos="0" algn="l"/>
              </a:tabLst>
            </a:pPr>
            <a:endParaRPr lang="fr-BE" altLang="fr-FR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870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47</a:t>
            </a:fld>
            <a:endParaRPr lang="fr-BE"/>
          </a:p>
        </p:txBody>
      </p:sp>
      <p:sp>
        <p:nvSpPr>
          <p:cNvPr id="5" name="Espace réservé du titre 1"/>
          <p:cNvSpPr txBox="1">
            <a:spLocks/>
          </p:cNvSpPr>
          <p:nvPr/>
        </p:nvSpPr>
        <p:spPr>
          <a:xfrm>
            <a:off x="2176670" y="2826282"/>
            <a:ext cx="7758315" cy="861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800">
                <a:solidFill>
                  <a:srgbClr val="000099"/>
                </a:solidFill>
                <a:latin typeface="Montserrat" pitchFamily="50" charset="0"/>
                <a:ea typeface="+mj-ea"/>
                <a:cs typeface="Calibri" pitchFamily="34" charset="0"/>
              </a:rPr>
              <a:t>8. Suivi financier</a:t>
            </a:r>
            <a:endParaRPr lang="fr-BE" sz="2800">
              <a:solidFill>
                <a:srgbClr val="006600"/>
              </a:solidFill>
              <a:latin typeface="Montserrat" pitchFamily="50" charset="0"/>
              <a:ea typeface="+mj-ea"/>
              <a:cs typeface="Calibri" pitchFamily="34" charset="0"/>
            </a:endParaRPr>
          </a:p>
        </p:txBody>
      </p:sp>
      <p:sp>
        <p:nvSpPr>
          <p:cNvPr id="6" name="Espace réservé du titre 1"/>
          <p:cNvSpPr txBox="1">
            <a:spLocks/>
          </p:cNvSpPr>
          <p:nvPr/>
        </p:nvSpPr>
        <p:spPr>
          <a:xfrm>
            <a:off x="3419872" y="3861048"/>
            <a:ext cx="741682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800">
                <a:solidFill>
                  <a:srgbClr val="669900"/>
                </a:solidFill>
                <a:latin typeface="Montserrat" pitchFamily="50" charset="0"/>
                <a:ea typeface="+mj-ea"/>
                <a:cs typeface="Calibri" pitchFamily="34" charset="0"/>
              </a:rPr>
              <a:t>8. </a:t>
            </a:r>
            <a:r>
              <a:rPr lang="fr-FR" sz="2800" err="1">
                <a:solidFill>
                  <a:srgbClr val="669900"/>
                </a:solidFill>
                <a:latin typeface="Montserrat" pitchFamily="50" charset="0"/>
                <a:ea typeface="+mj-ea"/>
                <a:cs typeface="Calibri" pitchFamily="34" charset="0"/>
              </a:rPr>
              <a:t>Financiële</a:t>
            </a:r>
            <a:r>
              <a:rPr lang="fr-FR" sz="2800">
                <a:solidFill>
                  <a:srgbClr val="669900"/>
                </a:solidFill>
                <a:latin typeface="Montserrat" pitchFamily="50" charset="0"/>
                <a:ea typeface="+mj-ea"/>
                <a:cs typeface="Calibri" pitchFamily="34" charset="0"/>
              </a:rPr>
              <a:t> </a:t>
            </a:r>
            <a:r>
              <a:rPr lang="fr-FR" sz="2800" err="1">
                <a:solidFill>
                  <a:srgbClr val="669900"/>
                </a:solidFill>
                <a:latin typeface="Montserrat" pitchFamily="50" charset="0"/>
                <a:ea typeface="+mj-ea"/>
                <a:cs typeface="Calibri" pitchFamily="34" charset="0"/>
              </a:rPr>
              <a:t>opvolging</a:t>
            </a:r>
            <a:endParaRPr lang="fr-BE" sz="2800">
              <a:solidFill>
                <a:srgbClr val="669900"/>
              </a:solidFill>
              <a:latin typeface="Montserrat" pitchFamily="50" charset="0"/>
              <a:ea typeface="+mj-ea"/>
              <a:cs typeface="Calibri" pitchFamily="34" charset="0"/>
            </a:endParaRPr>
          </a:p>
        </p:txBody>
      </p:sp>
      <p:pic>
        <p:nvPicPr>
          <p:cNvPr id="7" name="Picture 2" descr="http://old.seine-et-marne.fr/library/Actu_Budget-Euro-arg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604" y="1196755"/>
            <a:ext cx="1626407" cy="121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794947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48</a:t>
            </a:fld>
            <a:endParaRPr lang="fr-BE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439144" y="1124744"/>
            <a:ext cx="7704856" cy="25922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fr-BE" altLang="fr-FR" b="1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8.1.  Déclarations de créance</a:t>
            </a:r>
          </a:p>
          <a:p>
            <a:pPr marL="0" indent="0" eaLnBrk="1" hangingPunct="1"/>
            <a:endParaRPr lang="fr-BE" altLang="fr-FR" u="sng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571486" lvl="1" indent="-171446" eaLnBrk="1" hangingPunct="1">
              <a:buFontTx/>
              <a:buChar char="-"/>
            </a:pP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semestrielles ; </a:t>
            </a:r>
          </a:p>
          <a:p>
            <a:pPr marL="571486" lvl="1" indent="-171446" eaLnBrk="1" hangingPunct="1">
              <a:buFontTx/>
              <a:buChar char="-"/>
            </a:pP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par opérateur ;</a:t>
            </a:r>
          </a:p>
          <a:p>
            <a:pPr marL="571486" lvl="1" indent="-171446" eaLnBrk="1" hangingPunct="1">
              <a:buFontTx/>
              <a:buChar char="-"/>
            </a:pP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accompagnées de l’ensemble des pièces justificatives et de leurs preuves de paiement ; </a:t>
            </a:r>
          </a:p>
          <a:p>
            <a:pPr marL="571486" lvl="1" indent="-171446" eaLnBrk="1" hangingPunct="1">
              <a:buFontTx/>
              <a:buChar char="-"/>
            </a:pP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introduction dans l’application de gestion du programme ;</a:t>
            </a:r>
          </a:p>
          <a:p>
            <a:pPr marL="571486" lvl="1" indent="-171446" eaLnBrk="1" hangingPunct="1">
              <a:buFontTx/>
              <a:buChar char="-"/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contrôle et validation </a:t>
            </a: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organisée par versant ;</a:t>
            </a:r>
          </a:p>
          <a:p>
            <a:pPr marL="171446" indent="-171446" eaLnBrk="1" hangingPunct="1">
              <a:buFontTx/>
              <a:buChar char="-"/>
            </a:pPr>
            <a:endParaRPr lang="fr-BE" altLang="fr-FR" sz="12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171446" indent="-171446" eaLnBrk="1" hangingPunct="1">
              <a:buFontTx/>
              <a:buChar char="-"/>
            </a:pPr>
            <a:endParaRPr lang="fr-BE" altLang="fr-FR" sz="12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272895" y="3786497"/>
            <a:ext cx="6876256" cy="25922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fr-BE" altLang="fr-FR" b="1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8.1.  </a:t>
            </a:r>
            <a:r>
              <a:rPr lang="fr-BE" altLang="fr-FR" b="1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Schuldvorderingen</a:t>
            </a:r>
            <a:endParaRPr lang="fr-BE" altLang="fr-FR" b="1" dirty="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endParaRPr lang="fr-BE" altLang="fr-FR" u="sng" dirty="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571486" lvl="1" indent="-171446" eaLnBrk="1" hangingPunct="1">
              <a:buFontTx/>
              <a:buChar char="-"/>
            </a:pP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semestrieel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; </a:t>
            </a:r>
          </a:p>
          <a:p>
            <a:pPr marL="571486" lvl="1" indent="-171446" eaLnBrk="1" hangingPunct="1">
              <a:buFontTx/>
              <a:buChar char="-"/>
            </a:pP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per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projectpartner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;</a:t>
            </a:r>
          </a:p>
          <a:p>
            <a:pPr marL="571486" lvl="1" indent="-171446" eaLnBrk="1" hangingPunct="1">
              <a:buFontTx/>
              <a:buChar char="-"/>
            </a:pP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vergezeld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alle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nodige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bewijsstukken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en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betalingsbewijzen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; </a:t>
            </a:r>
          </a:p>
          <a:p>
            <a:pPr marL="571486" lvl="1" indent="-171446" eaLnBrk="1" hangingPunct="1">
              <a:buFontTx/>
              <a:buChar char="-"/>
            </a:pP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indiening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via de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beheerapplicatie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het programma;</a:t>
            </a:r>
          </a:p>
          <a:p>
            <a:pPr marL="571486" lvl="1" indent="-171446" eaLnBrk="1" hangingPunct="1">
              <a:buFontTx/>
              <a:buChar char="-"/>
            </a:pP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controle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en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validatie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georganiseerd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per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deelgebied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;</a:t>
            </a:r>
          </a:p>
          <a:p>
            <a:pPr marL="171446" indent="-171446" eaLnBrk="1" hangingPunct="1">
              <a:buFontTx/>
              <a:buChar char="-"/>
            </a:pPr>
            <a:endParaRPr lang="fr-BE" altLang="fr-FR" sz="12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171446" indent="-171446" eaLnBrk="1" hangingPunct="1">
              <a:buFontTx/>
              <a:buChar char="-"/>
            </a:pPr>
            <a:endParaRPr lang="fr-BE" altLang="fr-FR" sz="12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29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49</a:t>
            </a:fld>
            <a:endParaRPr lang="fr-BE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47664" y="1484784"/>
            <a:ext cx="7776864" cy="14401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571486" lvl="1" indent="-171446" eaLnBrk="1" hangingPunct="1">
              <a:buFontTx/>
              <a:buChar char="-"/>
            </a:pP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transmises dès validation du rapport d’activités auprès des contrôleurs de premier niveau </a:t>
            </a:r>
          </a:p>
          <a:p>
            <a:pPr marL="571486" lvl="1" indent="-171446" eaLnBrk="1" hangingPunct="1">
              <a:buFontTx/>
              <a:buChar char="-"/>
            </a:pP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pas de paiement si le RA n’est pas validé ;</a:t>
            </a:r>
          </a:p>
          <a:p>
            <a:pPr marL="571486" lvl="1" indent="-171446" eaLnBrk="1" hangingPunct="1">
              <a:buFontTx/>
              <a:buChar char="-"/>
            </a:pP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archivage de l’ensemble des documents originaux jusqu’au 31/12/2030 ;</a:t>
            </a:r>
          </a:p>
          <a:p>
            <a:pPr marL="571486" lvl="1" indent="-171446" eaLnBrk="1" hangingPunct="1">
              <a:buFontTx/>
              <a:buChar char="-"/>
            </a:pP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plafonnement à 85 % du montant.</a:t>
            </a:r>
          </a:p>
          <a:p>
            <a:pPr marL="171446" indent="-171446" eaLnBrk="1" hangingPunct="1">
              <a:buFontTx/>
              <a:buChar char="-"/>
            </a:pPr>
            <a:endParaRPr lang="fr-BE" altLang="fr-FR" sz="12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171446" indent="-171446" eaLnBrk="1" hangingPunct="1">
              <a:buFontTx/>
              <a:buChar char="-"/>
            </a:pPr>
            <a:endParaRPr lang="fr-BE" altLang="fr-FR" sz="12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339752" y="4149080"/>
            <a:ext cx="6696744" cy="14401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571486" lvl="1" indent="-171446" eaLnBrk="1" hangingPunct="1">
              <a:buFontTx/>
              <a:buChar char="-"/>
            </a:pP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bezorging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aan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de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controleurs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na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goedkeuring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het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activiteitenrapport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;</a:t>
            </a:r>
          </a:p>
          <a:p>
            <a:pPr marL="571486" lvl="1" indent="-171446" eaLnBrk="1" hangingPunct="1">
              <a:buFontTx/>
              <a:buChar char="-"/>
            </a:pP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geen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betaling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zolang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het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activiteitenrapport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niet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werd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goedgekeurd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;</a:t>
            </a:r>
          </a:p>
          <a:p>
            <a:pPr marL="571486" lvl="1" indent="-171446" eaLnBrk="1" hangingPunct="1">
              <a:buFontTx/>
              <a:buChar char="-"/>
            </a:pP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bewaren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alle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originele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stukken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tot 31/12/2030;</a:t>
            </a:r>
          </a:p>
          <a:p>
            <a:pPr marL="571486" lvl="1" indent="-171446" eaLnBrk="1" hangingPunct="1">
              <a:buFontTx/>
              <a:buChar char="-"/>
            </a:pP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plafonnering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op 85% van het </a:t>
            </a:r>
            <a:r>
              <a:rPr lang="fr-BE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bedrag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.</a:t>
            </a:r>
          </a:p>
          <a:p>
            <a:pPr marL="171446" indent="-171446" eaLnBrk="1" hangingPunct="1">
              <a:buFontTx/>
              <a:buChar char="-"/>
            </a:pPr>
            <a:endParaRPr lang="fr-BE" altLang="fr-FR" sz="12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171446" indent="-171446" eaLnBrk="1" hangingPunct="1">
              <a:buFontTx/>
              <a:buChar char="-"/>
            </a:pPr>
            <a:endParaRPr lang="fr-BE" altLang="fr-FR" sz="12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AFABEDB-7504-4459-9BCB-D2B00953A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144" y="1124744"/>
            <a:ext cx="7704856" cy="25922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fr-BE" altLang="fr-FR" b="1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8.1.  Déclarations de créance</a:t>
            </a:r>
          </a:p>
          <a:p>
            <a:pPr marL="0" indent="0" eaLnBrk="1" hangingPunct="1"/>
            <a:endParaRPr lang="fr-BE" altLang="fr-FR" u="sng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171446" indent="-171446" eaLnBrk="1" hangingPunct="1">
              <a:buFontTx/>
              <a:buChar char="-"/>
            </a:pPr>
            <a:endParaRPr lang="fr-BE" altLang="fr-FR" sz="12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171446" indent="-171446" eaLnBrk="1" hangingPunct="1">
              <a:buFontTx/>
              <a:buChar char="-"/>
            </a:pPr>
            <a:endParaRPr lang="fr-BE" altLang="fr-FR" sz="12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CB55D41-350E-4FDF-AE00-1BFF0E5CB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2895" y="3786497"/>
            <a:ext cx="6876256" cy="25922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fr-BE" altLang="fr-FR" b="1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8.1.  </a:t>
            </a:r>
            <a:r>
              <a:rPr lang="fr-BE" altLang="fr-FR" b="1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Schuldvorderingen</a:t>
            </a:r>
            <a:endParaRPr lang="fr-BE" altLang="fr-FR" b="1" dirty="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endParaRPr lang="fr-BE" altLang="fr-FR" u="sng" dirty="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171446" indent="-171446" eaLnBrk="1" hangingPunct="1">
              <a:buFontTx/>
              <a:buChar char="-"/>
            </a:pPr>
            <a:endParaRPr lang="fr-BE" altLang="fr-FR" sz="12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171446" indent="-171446" eaLnBrk="1" hangingPunct="1">
              <a:buFontTx/>
              <a:buChar char="-"/>
            </a:pPr>
            <a:endParaRPr lang="fr-BE" altLang="fr-FR" sz="12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7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7" name="Espace réservé du titre 1"/>
          <p:cNvSpPr txBox="1">
            <a:spLocks/>
          </p:cNvSpPr>
          <p:nvPr/>
        </p:nvSpPr>
        <p:spPr>
          <a:xfrm>
            <a:off x="708720" y="1094163"/>
            <a:ext cx="843528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891" indent="-34289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>
                <a:solidFill>
                  <a:srgbClr val="000099"/>
                </a:solidFill>
                <a:latin typeface="Montserrat" pitchFamily="50" charset="0"/>
                <a:ea typeface="+mj-ea"/>
                <a:cs typeface="Calibri" pitchFamily="34" charset="0"/>
              </a:rPr>
              <a:t>Europe 2020 et Politique de Cohésion / </a:t>
            </a:r>
          </a:p>
          <a:p>
            <a:pPr lvl="0">
              <a:spcBef>
                <a:spcPct val="0"/>
              </a:spcBef>
              <a:defRPr/>
            </a:pPr>
            <a:r>
              <a:rPr lang="fr-FR" sz="2400">
                <a:solidFill>
                  <a:srgbClr val="669900"/>
                </a:solidFill>
                <a:latin typeface="Montserrat" pitchFamily="50" charset="0"/>
                <a:cs typeface="Calibri" pitchFamily="34" charset="0"/>
              </a:rPr>
              <a:t>	Europa 2020 en </a:t>
            </a:r>
            <a:r>
              <a:rPr lang="fr-FR" sz="2400" err="1">
                <a:solidFill>
                  <a:srgbClr val="669900"/>
                </a:solidFill>
                <a:latin typeface="Montserrat" pitchFamily="50" charset="0"/>
                <a:cs typeface="Calibri" pitchFamily="34" charset="0"/>
              </a:rPr>
              <a:t>cohesiebeleid</a:t>
            </a:r>
            <a:endParaRPr lang="fr-BE" sz="2400">
              <a:solidFill>
                <a:srgbClr val="669900"/>
              </a:solidFill>
              <a:latin typeface="Montserrat" pitchFamily="50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4171" y="2780931"/>
            <a:ext cx="594656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altLang="fr-FR" sz="2000" b="1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Stratégie EUROPE 2020</a:t>
            </a:r>
            <a:r>
              <a:rPr lang="fr-BE" altLang="fr-FR" sz="200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:</a:t>
            </a:r>
          </a:p>
          <a:p>
            <a:pPr algn="just"/>
            <a:r>
              <a:rPr lang="fr-BE" altLang="fr-FR" sz="200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-intelligente</a:t>
            </a:r>
          </a:p>
          <a:p>
            <a:pPr algn="just"/>
            <a:r>
              <a:rPr lang="fr-BE" altLang="fr-FR" sz="200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-durable              croissance</a:t>
            </a:r>
          </a:p>
          <a:p>
            <a:pPr algn="just"/>
            <a:r>
              <a:rPr lang="fr-BE" altLang="fr-FR" sz="200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-inclusive</a:t>
            </a:r>
          </a:p>
          <a:p>
            <a:pPr algn="just"/>
            <a:endParaRPr lang="fr-BE" altLang="fr-FR" sz="16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algn="just"/>
            <a:endParaRPr lang="fr-BE" altLang="fr-FR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7866" y="4954695"/>
            <a:ext cx="594656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000" b="1">
                <a:solidFill>
                  <a:srgbClr val="669900"/>
                </a:solidFill>
                <a:latin typeface="Open Sans"/>
              </a:rPr>
              <a:t>Europa 2020 Strategie:</a:t>
            </a:r>
          </a:p>
          <a:p>
            <a:pPr marL="285744" indent="-285744">
              <a:buFontTx/>
              <a:buChar char="-"/>
            </a:pPr>
            <a:r>
              <a:rPr lang="nl-BE" sz="2000">
                <a:solidFill>
                  <a:srgbClr val="669900"/>
                </a:solidFill>
                <a:latin typeface="Open Sans"/>
              </a:rPr>
              <a:t>Intelligente</a:t>
            </a:r>
          </a:p>
          <a:p>
            <a:pPr marL="285744" indent="-285744">
              <a:buFontTx/>
              <a:buChar char="-"/>
            </a:pPr>
            <a:r>
              <a:rPr lang="nl-BE" sz="2000">
                <a:solidFill>
                  <a:srgbClr val="669900"/>
                </a:solidFill>
                <a:latin typeface="Open Sans"/>
              </a:rPr>
              <a:t>Duurzame	  Groei</a:t>
            </a:r>
          </a:p>
          <a:p>
            <a:pPr marL="285744" indent="-285744">
              <a:buFontTx/>
              <a:buChar char="-"/>
            </a:pPr>
            <a:r>
              <a:rPr lang="nl-BE" sz="2000">
                <a:solidFill>
                  <a:srgbClr val="669900"/>
                </a:solidFill>
                <a:latin typeface="Open Sans"/>
              </a:rPr>
              <a:t>Inclusieve</a:t>
            </a:r>
          </a:p>
          <a:p>
            <a:pPr algn="just"/>
            <a:endParaRPr lang="fr-BE" altLang="fr-FR" sz="16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algn="just"/>
            <a:endParaRPr lang="fr-BE" altLang="fr-FR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6" name="Rechteraccolade 5"/>
          <p:cNvSpPr/>
          <p:nvPr/>
        </p:nvSpPr>
        <p:spPr>
          <a:xfrm>
            <a:off x="5117453" y="5373216"/>
            <a:ext cx="191092" cy="792088"/>
          </a:xfrm>
          <a:prstGeom prst="rightBrace">
            <a:avLst/>
          </a:prstGeom>
          <a:ln>
            <a:solidFill>
              <a:srgbClr val="6699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669900"/>
              </a:solidFill>
            </a:endParaRPr>
          </a:p>
        </p:txBody>
      </p:sp>
      <p:sp>
        <p:nvSpPr>
          <p:cNvPr id="8" name="Rechteraccolade 5"/>
          <p:cNvSpPr/>
          <p:nvPr/>
        </p:nvSpPr>
        <p:spPr>
          <a:xfrm>
            <a:off x="3779913" y="3212976"/>
            <a:ext cx="191092" cy="792088"/>
          </a:xfrm>
          <a:prstGeom prst="rightBrace">
            <a:avLst/>
          </a:prstGeom>
          <a:ln>
            <a:solidFill>
              <a:srgbClr val="00009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827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6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50</a:t>
            </a:fld>
            <a:endParaRPr lang="fr-BE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115616" y="1052736"/>
            <a:ext cx="8280920" cy="216024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fr-BE" altLang="fr-FR" b="1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8.2. Contrôle de premier niveau assuré de manière différente pour chacun des versants</a:t>
            </a:r>
          </a:p>
          <a:p>
            <a:pPr marL="0" indent="0" eaLnBrk="1" hangingPunct="1"/>
            <a:endParaRPr lang="fr-BE" altLang="fr-FR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571486" lvl="1" indent="-171446" eaLnBrk="1" hangingPunct="1">
              <a:buFont typeface="Arial" panose="020B0604020202020204" pitchFamily="34" charset="0"/>
              <a:buChar char="•"/>
            </a:pP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Versants wallon et flamand : </a:t>
            </a:r>
          </a:p>
          <a:p>
            <a:pPr marL="400041" lvl="1" indent="0" eaLnBrk="1" hangingPunct="1"/>
            <a:endParaRPr lang="fr-BE" altLang="fr-FR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1085824" lvl="2" eaLnBrk="1" hangingPunct="1">
              <a:buFont typeface="Wingdings" panose="05000000000000000000" pitchFamily="2" charset="2"/>
              <a:buChar char="Ø"/>
            </a:pP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centralisé;</a:t>
            </a:r>
          </a:p>
          <a:p>
            <a:pPr marL="1085824" lvl="2" eaLnBrk="1" hangingPunct="1">
              <a:buFont typeface="Wingdings" panose="05000000000000000000" pitchFamily="2" charset="2"/>
              <a:buChar char="Ø"/>
            </a:pP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forfait : 2,5% des dépenses validées.</a:t>
            </a:r>
          </a:p>
          <a:p>
            <a:pPr marL="571486" lvl="1" indent="-171446" eaLnBrk="1" hangingPunct="1">
              <a:buFont typeface="Arial" panose="020B0604020202020204" pitchFamily="34" charset="0"/>
              <a:buChar char="•"/>
            </a:pPr>
            <a:endParaRPr lang="fr-BE" altLang="fr-FR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endParaRPr lang="fr-BE" altLang="fr-FR" sz="12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016224" y="3717032"/>
            <a:ext cx="7127776" cy="216024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fr-BE" altLang="fr-FR" b="1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8.2. </a:t>
            </a:r>
            <a:r>
              <a:rPr lang="fr-BE" altLang="fr-FR" b="1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Eerstelijnscontrole</a:t>
            </a:r>
            <a:r>
              <a:rPr lang="fr-BE" altLang="fr-FR" b="1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op </a:t>
            </a:r>
            <a:r>
              <a:rPr lang="fr-BE" altLang="fr-FR" b="1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verschillende</a:t>
            </a:r>
            <a:r>
              <a:rPr lang="fr-BE" altLang="fr-FR" b="1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manier </a:t>
            </a:r>
            <a:r>
              <a:rPr lang="fr-BE" altLang="fr-FR" b="1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georganiseerd</a:t>
            </a:r>
            <a:r>
              <a:rPr lang="fr-BE" altLang="fr-FR" b="1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b="1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naargelang</a:t>
            </a:r>
            <a:r>
              <a:rPr lang="fr-BE" altLang="fr-FR" b="1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het </a:t>
            </a:r>
            <a:r>
              <a:rPr lang="fr-BE" altLang="fr-FR" b="1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deelgebied</a:t>
            </a:r>
            <a:endParaRPr lang="fr-BE" altLang="fr-FR" b="1" dirty="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endParaRPr lang="fr-BE" altLang="fr-FR" dirty="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571486" lvl="1" indent="-171446" eaLnBrk="1" hangingPunct="1">
              <a:buFont typeface="Arial" panose="020B0604020202020204" pitchFamily="34" charset="0"/>
              <a:buChar char="•"/>
            </a:pP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Waals en Vlaams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deelgebied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: </a:t>
            </a:r>
          </a:p>
          <a:p>
            <a:pPr marL="400041" lvl="1" indent="0" eaLnBrk="1" hangingPunct="1"/>
            <a:endParaRPr lang="fr-BE" altLang="fr-FR" dirty="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1085824" lvl="2" eaLnBrk="1" hangingPunct="1">
              <a:buFont typeface="Wingdings" panose="05000000000000000000" pitchFamily="2" charset="2"/>
              <a:buChar char="Ø"/>
            </a:pP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gecentraliseerd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;</a:t>
            </a:r>
          </a:p>
          <a:p>
            <a:pPr marL="1085824" lvl="2" eaLnBrk="1" hangingPunct="1">
              <a:buFont typeface="Wingdings" panose="05000000000000000000" pitchFamily="2" charset="2"/>
              <a:buChar char="Ø"/>
            </a:pP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forfaitair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: 2,5% van de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gevalideerde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uitgaven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.</a:t>
            </a:r>
          </a:p>
          <a:p>
            <a:pPr marL="571486" lvl="1" indent="-171446" eaLnBrk="1" hangingPunct="1">
              <a:buFont typeface="Arial" panose="020B0604020202020204" pitchFamily="34" charset="0"/>
              <a:buChar char="•"/>
            </a:pPr>
            <a:endParaRPr lang="fr-BE" altLang="fr-FR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endParaRPr lang="fr-BE" altLang="fr-FR" sz="12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27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51</a:t>
            </a:fld>
            <a:endParaRPr lang="fr-BE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961279" y="1268760"/>
            <a:ext cx="7704856" cy="2016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571486" lvl="1" indent="-171446" eaLnBrk="1" hangingPunct="1">
              <a:buFont typeface="Arial" panose="020B0604020202020204" pitchFamily="34" charset="0"/>
              <a:buChar char="•"/>
            </a:pPr>
            <a:endParaRPr lang="fr-BE" altLang="fr-FR" dirty="0">
              <a:solidFill>
                <a:srgbClr val="0000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171446" indent="-171446" eaLnBrk="1" hangingPunct="1">
              <a:buFont typeface="Arial" panose="020B0604020202020204" pitchFamily="34" charset="0"/>
              <a:buChar char="•"/>
            </a:pPr>
            <a:r>
              <a:rPr lang="fr-BE" altLang="fr-FR" dirty="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Versant français :</a:t>
            </a:r>
          </a:p>
          <a:p>
            <a:pPr marL="685783" lvl="1" eaLnBrk="1" hangingPunct="1">
              <a:buFont typeface="Wingdings" panose="05000000000000000000" pitchFamily="2" charset="2"/>
              <a:buChar char="Ø"/>
            </a:pPr>
            <a:r>
              <a:rPr lang="fr-BE" altLang="fr-FR" dirty="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Externalisé ;</a:t>
            </a:r>
          </a:p>
          <a:p>
            <a:pPr marL="685783" lvl="1" eaLnBrk="1" hangingPunct="1">
              <a:buFont typeface="Wingdings" panose="05000000000000000000" pitchFamily="2" charset="2"/>
              <a:buChar char="Ø"/>
            </a:pPr>
            <a:r>
              <a:rPr lang="fr-BE" altLang="fr-FR" dirty="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sélection d’un prestataire après mise en concurrence des  cabinets habilités sur base du prix uniquement ; </a:t>
            </a:r>
          </a:p>
          <a:p>
            <a:pPr marL="685783" lvl="1" eaLnBrk="1" hangingPunct="1">
              <a:buFont typeface="Wingdings" panose="05000000000000000000" pitchFamily="2" charset="2"/>
              <a:buChar char="Ø"/>
            </a:pPr>
            <a:r>
              <a:rPr lang="fr-BE" altLang="fr-FR" dirty="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validation du choix du prestataire par l’Autorité Nationale ;</a:t>
            </a:r>
          </a:p>
          <a:p>
            <a:pPr marL="685783" lvl="1" eaLnBrk="1" hangingPunct="1">
              <a:buFont typeface="Wingdings" panose="05000000000000000000" pitchFamily="2" charset="2"/>
              <a:buChar char="Ø"/>
            </a:pPr>
            <a:r>
              <a:rPr lang="fr-BE" altLang="fr-FR" dirty="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les frais de validation sont plafonnés à 2,5 % des dépenses validées.</a:t>
            </a:r>
          </a:p>
          <a:p>
            <a:pPr marL="0" indent="0" eaLnBrk="1" hangingPunct="1"/>
            <a:endParaRPr lang="fr-BE" altLang="fr-FR" sz="1200" dirty="0">
              <a:solidFill>
                <a:srgbClr val="0000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979712" y="3933155"/>
            <a:ext cx="7164288" cy="2016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571486" lvl="1" indent="-171446" eaLnBrk="1" hangingPunct="1">
              <a:buFont typeface="Arial" panose="020B0604020202020204" pitchFamily="34" charset="0"/>
              <a:buChar char="•"/>
            </a:pPr>
            <a:endParaRPr lang="fr-BE" altLang="fr-FR" dirty="0">
              <a:solidFill>
                <a:srgbClr val="9FAEE5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171446" indent="-171446" eaLnBrk="1" hangingPunct="1">
              <a:buFont typeface="Arial" panose="020B0604020202020204" pitchFamily="34" charset="0"/>
              <a:buChar char="•"/>
            </a:pP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Frans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deelgebied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:</a:t>
            </a:r>
          </a:p>
          <a:p>
            <a:pPr marL="685783" lvl="1" eaLnBrk="1" hangingPunct="1">
              <a:buFont typeface="Wingdings" panose="05000000000000000000" pitchFamily="2" charset="2"/>
              <a:buChar char="Ø"/>
            </a:pP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geëxternaliseerd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;</a:t>
            </a:r>
          </a:p>
          <a:p>
            <a:pPr marL="685783" lvl="1" eaLnBrk="1" hangingPunct="1">
              <a:buFont typeface="Wingdings" panose="05000000000000000000" pitchFamily="2" charset="2"/>
              <a:buChar char="Ø"/>
            </a:pP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selectie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erkende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dienstverlener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na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vergelijkende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aanbesteding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met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als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enige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criterium de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kostprijs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;</a:t>
            </a:r>
          </a:p>
          <a:p>
            <a:pPr marL="685783" lvl="1" eaLnBrk="1" hangingPunct="1">
              <a:buFont typeface="Wingdings" panose="05000000000000000000" pitchFamily="2" charset="2"/>
              <a:buChar char="Ø"/>
            </a:pP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bevesting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de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keuze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de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dienstverlener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door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de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leidende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nationale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partnerautoriteit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;</a:t>
            </a:r>
          </a:p>
          <a:p>
            <a:pPr marL="685783" lvl="1" eaLnBrk="1" hangingPunct="1">
              <a:buFont typeface="Wingdings" panose="05000000000000000000" pitchFamily="2" charset="2"/>
              <a:buChar char="Ø"/>
            </a:pP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de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validatiekosten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zijn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beperkt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tot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2,5% van de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gevalideerde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uitgaven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.</a:t>
            </a:r>
          </a:p>
          <a:p>
            <a:pPr marL="0" indent="0" eaLnBrk="1" hangingPunct="1"/>
            <a:endParaRPr lang="fr-BE" altLang="fr-FR" sz="12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49CE529-6F45-45FB-8A07-D27C7F620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908720"/>
            <a:ext cx="8280920" cy="216024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fr-BE" altLang="fr-FR" b="1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8.2. Contrôle de premier niveau assuré de manière différente pour chacun des versants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88B3F62-B7B3-4DD1-A1DB-20882C108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148" y="3501008"/>
            <a:ext cx="7847855" cy="216024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fr-BE" altLang="fr-FR" b="1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8.2. </a:t>
            </a:r>
            <a:r>
              <a:rPr lang="fr-BE" altLang="fr-FR" b="1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Eerstelijnscontrole</a:t>
            </a:r>
            <a:r>
              <a:rPr lang="fr-BE" altLang="fr-FR" b="1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op </a:t>
            </a:r>
            <a:r>
              <a:rPr lang="fr-BE" altLang="fr-FR" b="1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verschillende</a:t>
            </a:r>
            <a:r>
              <a:rPr lang="fr-BE" altLang="fr-FR" b="1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manier </a:t>
            </a:r>
            <a:r>
              <a:rPr lang="fr-BE" altLang="fr-FR" b="1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georganiseerd</a:t>
            </a:r>
            <a:r>
              <a:rPr lang="fr-BE" altLang="fr-FR" b="1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b="1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naargelang</a:t>
            </a:r>
            <a:r>
              <a:rPr lang="fr-BE" altLang="fr-FR" b="1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het </a:t>
            </a:r>
            <a:r>
              <a:rPr lang="fr-BE" altLang="fr-FR" b="1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deelgebied</a:t>
            </a:r>
            <a:endParaRPr lang="fr-BE" altLang="fr-FR" b="1" dirty="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endParaRPr lang="fr-BE" altLang="fr-FR" dirty="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400040" lvl="1" indent="0" eaLnBrk="1" hangingPunct="1"/>
            <a:endParaRPr lang="fr-BE" altLang="fr-FR" dirty="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endParaRPr lang="fr-BE" altLang="fr-FR" sz="1200" dirty="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0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52</a:t>
            </a:fld>
            <a:endParaRPr lang="fr-BE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475657" y="980731"/>
            <a:ext cx="7352300" cy="18001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fr-BE" altLang="fr-FR" b="1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8.2. Contrôle de premier niveau</a:t>
            </a:r>
          </a:p>
          <a:p>
            <a:pPr marL="0" indent="0" eaLnBrk="1" hangingPunct="1"/>
            <a:endParaRPr lang="fr-BE" altLang="fr-FR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171446" indent="-171446" algn="just" eaLnBrk="1" hangingPunct="1">
              <a:buFontTx/>
              <a:buChar char="-"/>
            </a:pP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Rapport de validation envoyé, via l’application de gestion, par le contrôleur de premier niveau à l’opérateur concerné et à l’opérateur chef de file pour consolidation ;</a:t>
            </a:r>
          </a:p>
          <a:p>
            <a:pPr marL="171446" indent="-171446" eaLnBrk="1" hangingPunct="1">
              <a:buFontTx/>
              <a:buChar char="-"/>
            </a:pPr>
            <a:endParaRPr lang="fr-BE" altLang="fr-FR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171446" indent="-171446" algn="just" eaLnBrk="1" hangingPunct="1">
              <a:buFontTx/>
              <a:buChar char="-"/>
            </a:pP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Après consolidation de l’ensemble des rapports de validation semestriels, l’opérateur chef de file transmet la déclaration de créance consolidée via l’application de gestion.</a:t>
            </a:r>
          </a:p>
          <a:p>
            <a:pPr marL="0" indent="0" eaLnBrk="1" hangingPunct="1"/>
            <a:endParaRPr lang="fr-BE" altLang="fr-FR" sz="12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483768" y="3933059"/>
            <a:ext cx="6552728" cy="18001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/>
            <a:r>
              <a:rPr lang="fr-BE" altLang="fr-FR" b="1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8.2. </a:t>
            </a:r>
            <a:r>
              <a:rPr lang="fr-BE" altLang="fr-FR" b="1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Eerstelijnscontrole</a:t>
            </a:r>
            <a:endParaRPr lang="fr-BE" altLang="fr-FR" b="1" dirty="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algn="just" eaLnBrk="1" hangingPunct="1"/>
            <a:endParaRPr lang="fr-BE" altLang="fr-FR" dirty="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171446" indent="-171446" eaLnBrk="1" hangingPunct="1">
              <a:buFontTx/>
              <a:buChar char="-"/>
            </a:pP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De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eerstelijnscontoleur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verstuurt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via </a:t>
            </a:r>
            <a:r>
              <a:rPr lang="fr-BE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de beheerapplicatie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verificaat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naar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de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projectleider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ter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consolidatie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;</a:t>
            </a:r>
          </a:p>
          <a:p>
            <a:pPr marL="171446" indent="-171446" eaLnBrk="1" hangingPunct="1">
              <a:buFontTx/>
              <a:buChar char="-"/>
            </a:pPr>
            <a:endParaRPr lang="fr-BE" altLang="fr-FR" dirty="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171446" indent="-171446" eaLnBrk="1" hangingPunct="1">
              <a:buFontTx/>
              <a:buChar char="-"/>
            </a:pP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Na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consolidatie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alle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tussentijdse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verificaten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,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verstuurt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de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projectleider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geconsolideerde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schuldvordering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.</a:t>
            </a:r>
          </a:p>
          <a:p>
            <a:pPr marL="0" indent="0" algn="just" eaLnBrk="1" hangingPunct="1"/>
            <a:endParaRPr lang="fr-BE" altLang="fr-FR" sz="1200" dirty="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0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53</a:t>
            </a:fld>
            <a:endParaRPr lang="fr-BE"/>
          </a:p>
        </p:txBody>
      </p:sp>
      <p:sp>
        <p:nvSpPr>
          <p:cNvPr id="2" name="Flèche vers le bas 1"/>
          <p:cNvSpPr/>
          <p:nvPr/>
        </p:nvSpPr>
        <p:spPr>
          <a:xfrm>
            <a:off x="5767506" y="44624"/>
            <a:ext cx="569617" cy="6768752"/>
          </a:xfrm>
          <a:prstGeom prst="downArrow">
            <a:avLst/>
          </a:prstGeom>
          <a:gradFill flip="none" rotWithShape="1">
            <a:gsLst>
              <a:gs pos="1000">
                <a:srgbClr val="9FAEE5"/>
              </a:gs>
              <a:gs pos="100000">
                <a:srgbClr val="000099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FAEE5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9372" y="282975"/>
            <a:ext cx="1368152" cy="276999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RA semestriel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9372" y="590977"/>
            <a:ext cx="1368152" cy="276999"/>
          </a:xfrm>
          <a:prstGeom prst="rect">
            <a:avLst/>
          </a:prstGeom>
          <a:noFill/>
          <a:ln>
            <a:solidFill>
              <a:srgbClr val="9FAEE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Semestrieel</a:t>
            </a:r>
            <a:r>
              <a:rPr lang="fr-FR" sz="12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AR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531232" y="318218"/>
            <a:ext cx="3168352" cy="276999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DC semestrielle de tous les opérateurs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531232" y="626218"/>
            <a:ext cx="3168352" cy="276999"/>
          </a:xfrm>
          <a:prstGeom prst="rect">
            <a:avLst/>
          </a:prstGeom>
          <a:noFill/>
          <a:ln>
            <a:solidFill>
              <a:srgbClr val="9FAEE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Semestriële</a:t>
            </a:r>
            <a:r>
              <a:rPr lang="fr-FR" sz="12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SV van </a:t>
            </a:r>
            <a:r>
              <a:rPr lang="fr-FR" sz="12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alle</a:t>
            </a:r>
            <a:r>
              <a:rPr lang="fr-FR" sz="12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FR" sz="12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projectpartners</a:t>
            </a:r>
            <a:endParaRPr lang="fr-FR" sz="120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55576" y="1220620"/>
            <a:ext cx="4320480" cy="276999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Introduction dans l’application de gestion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55576" y="1528619"/>
            <a:ext cx="4320480" cy="276999"/>
          </a:xfrm>
          <a:prstGeom prst="rect">
            <a:avLst/>
          </a:prstGeom>
          <a:noFill/>
          <a:ln>
            <a:solidFill>
              <a:srgbClr val="9FAEE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Indiening</a:t>
            </a:r>
            <a:r>
              <a:rPr lang="fr-FR" sz="12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in de beheerapplicatie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55576" y="2151527"/>
            <a:ext cx="4320480" cy="276999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Validation du RA par le Comité d’accompagnement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55576" y="2459527"/>
            <a:ext cx="4320480" cy="276999"/>
          </a:xfrm>
          <a:prstGeom prst="rect">
            <a:avLst/>
          </a:prstGeom>
          <a:noFill/>
          <a:ln>
            <a:solidFill>
              <a:srgbClr val="9FAEE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Goedkeuring</a:t>
            </a:r>
            <a:r>
              <a:rPr lang="fr-FR" sz="12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het AR </a:t>
            </a:r>
            <a:r>
              <a:rPr lang="fr-FR" sz="12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door</a:t>
            </a:r>
            <a:r>
              <a:rPr lang="fr-FR" sz="12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het </a:t>
            </a:r>
            <a:r>
              <a:rPr lang="fr-FR" sz="12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begeleidingscomité</a:t>
            </a:r>
            <a:endParaRPr lang="fr-FR" sz="120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55576" y="3073842"/>
            <a:ext cx="4320480" cy="276999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Rapport des Déclarations de créance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55576" y="3381842"/>
            <a:ext cx="4320480" cy="276999"/>
          </a:xfrm>
          <a:prstGeom prst="rect">
            <a:avLst/>
          </a:prstGeom>
          <a:noFill/>
          <a:ln>
            <a:solidFill>
              <a:srgbClr val="9FAEE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Verificatie</a:t>
            </a:r>
            <a:r>
              <a:rPr lang="fr-FR" sz="12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de </a:t>
            </a:r>
            <a:r>
              <a:rPr lang="fr-FR" sz="12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schuldvordering</a:t>
            </a:r>
            <a:endParaRPr lang="fr-FR" sz="120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55576" y="3996156"/>
            <a:ext cx="4320480" cy="276999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Déclaration de créance consolidée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55576" y="4304156"/>
            <a:ext cx="4320480" cy="276999"/>
          </a:xfrm>
          <a:prstGeom prst="rect">
            <a:avLst/>
          </a:prstGeom>
          <a:noFill/>
          <a:ln>
            <a:solidFill>
              <a:srgbClr val="9FAEE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Geconsolideerde</a:t>
            </a:r>
            <a:r>
              <a:rPr lang="fr-FR" sz="12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FR" sz="12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schuldvordering</a:t>
            </a:r>
            <a:endParaRPr lang="fr-FR" sz="120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55576" y="4917425"/>
            <a:ext cx="4320480" cy="276999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Paiement de la part FEDER à l’opérateur chef de file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55576" y="5225425"/>
            <a:ext cx="4320480" cy="276999"/>
          </a:xfrm>
          <a:prstGeom prst="rect">
            <a:avLst/>
          </a:prstGeom>
          <a:noFill/>
          <a:ln>
            <a:solidFill>
              <a:srgbClr val="9FAEE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Betaling</a:t>
            </a:r>
            <a:r>
              <a:rPr lang="fr-FR" sz="12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het EFRO-</a:t>
            </a:r>
            <a:r>
              <a:rPr lang="fr-FR" sz="12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gedeelte</a:t>
            </a:r>
            <a:r>
              <a:rPr lang="fr-FR" sz="12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FR" sz="12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aan</a:t>
            </a:r>
            <a:r>
              <a:rPr lang="fr-FR" sz="12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de </a:t>
            </a:r>
            <a:r>
              <a:rPr lang="fr-FR" sz="12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projectleider</a:t>
            </a:r>
            <a:endParaRPr lang="fr-FR" sz="120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55576" y="5852223"/>
            <a:ext cx="4320480" cy="276999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Reversement opérateurs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55579" y="6160220"/>
            <a:ext cx="4365485" cy="276999"/>
          </a:xfrm>
          <a:prstGeom prst="rect">
            <a:avLst/>
          </a:prstGeom>
          <a:noFill/>
          <a:ln>
            <a:solidFill>
              <a:srgbClr val="9FAEE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Doorstorting</a:t>
            </a:r>
            <a:r>
              <a:rPr lang="fr-FR" sz="12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FR" sz="12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aan</a:t>
            </a:r>
            <a:r>
              <a:rPr lang="fr-FR" sz="12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de </a:t>
            </a:r>
            <a:r>
              <a:rPr lang="fr-FR" sz="12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projectpartners</a:t>
            </a:r>
            <a:endParaRPr lang="fr-FR" sz="120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552221" y="6165738"/>
            <a:ext cx="1188132" cy="276999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+ 9 mois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7794359" y="6165738"/>
            <a:ext cx="1188132" cy="276999"/>
          </a:xfrm>
          <a:prstGeom prst="rect">
            <a:avLst/>
          </a:prstGeom>
          <a:noFill/>
          <a:ln>
            <a:solidFill>
              <a:srgbClr val="9FAEE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+ 9 </a:t>
            </a:r>
            <a:r>
              <a:rPr lang="fr-FR" sz="12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maand</a:t>
            </a:r>
            <a:endParaRPr lang="fr-FR" sz="120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588225" y="4311192"/>
            <a:ext cx="1188132" cy="276999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+ 7 mois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848365" y="4302045"/>
            <a:ext cx="1188132" cy="276999"/>
          </a:xfrm>
          <a:prstGeom prst="rect">
            <a:avLst/>
          </a:prstGeom>
          <a:noFill/>
          <a:ln>
            <a:solidFill>
              <a:srgbClr val="9FAEE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+ 7 </a:t>
            </a:r>
            <a:r>
              <a:rPr lang="fr-FR" sz="12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maand</a:t>
            </a:r>
            <a:endParaRPr lang="fr-FR" sz="120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588225" y="3392874"/>
            <a:ext cx="1188132" cy="276999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+ 6 mois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7848365" y="3383726"/>
            <a:ext cx="1188132" cy="276999"/>
          </a:xfrm>
          <a:prstGeom prst="rect">
            <a:avLst/>
          </a:prstGeom>
          <a:noFill/>
          <a:ln>
            <a:solidFill>
              <a:srgbClr val="9FAEE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+ 6 </a:t>
            </a:r>
            <a:r>
              <a:rPr lang="fr-FR" sz="12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maand</a:t>
            </a:r>
            <a:endParaRPr lang="fr-FR" sz="120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579481" y="2470728"/>
            <a:ext cx="1188132" cy="276999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+ 4 mois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7839621" y="2461581"/>
            <a:ext cx="1188132" cy="276999"/>
          </a:xfrm>
          <a:prstGeom prst="rect">
            <a:avLst/>
          </a:prstGeom>
          <a:noFill/>
          <a:ln>
            <a:solidFill>
              <a:srgbClr val="9FAEE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+ 4 </a:t>
            </a:r>
            <a:r>
              <a:rPr lang="fr-FR" sz="12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maand</a:t>
            </a:r>
            <a:endParaRPr lang="fr-FR" sz="120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588225" y="1541964"/>
            <a:ext cx="1188132" cy="276999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+ 2 mois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7848365" y="1532817"/>
            <a:ext cx="1188132" cy="276999"/>
          </a:xfrm>
          <a:prstGeom prst="rect">
            <a:avLst/>
          </a:prstGeom>
          <a:noFill/>
          <a:ln>
            <a:solidFill>
              <a:srgbClr val="9FAEE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+ 2 </a:t>
            </a:r>
            <a:r>
              <a:rPr lang="fr-FR" sz="12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maand</a:t>
            </a:r>
            <a:endParaRPr lang="fr-FR" sz="120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588225" y="978330"/>
            <a:ext cx="1188132" cy="461665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Fin du semestre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848365" y="978330"/>
            <a:ext cx="1188132" cy="461665"/>
          </a:xfrm>
          <a:prstGeom prst="rect">
            <a:avLst/>
          </a:prstGeom>
          <a:noFill/>
          <a:ln>
            <a:solidFill>
              <a:srgbClr val="9FAEE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Einde</a:t>
            </a:r>
            <a:r>
              <a:rPr lang="fr-FR" sz="12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</a:t>
            </a:r>
            <a:r>
              <a:rPr lang="fr-FR" sz="12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semester</a:t>
            </a:r>
            <a:endParaRPr lang="fr-FR" sz="120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>
            <a:off x="5767503" y="903215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5148066" y="1818960"/>
            <a:ext cx="1339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5148066" y="2738577"/>
            <a:ext cx="1339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5148066" y="3669871"/>
            <a:ext cx="1339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5148066" y="4581128"/>
            <a:ext cx="1339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5148066" y="6453336"/>
            <a:ext cx="1339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>
            <a:off x="1259633" y="916412"/>
            <a:ext cx="297892" cy="292751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0099"/>
                </a:gs>
                <a:gs pos="100000">
                  <a:srgbClr val="669900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 flipH="1">
            <a:off x="3117806" y="943621"/>
            <a:ext cx="471499" cy="239595"/>
          </a:xfrm>
          <a:prstGeom prst="straightConnector1">
            <a:avLst/>
          </a:prstGeom>
          <a:ln w="41275">
            <a:gradFill flip="none" rotWithShape="1">
              <a:gsLst>
                <a:gs pos="0">
                  <a:srgbClr val="000099"/>
                </a:gs>
                <a:gs pos="100000">
                  <a:srgbClr val="669900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H="1">
            <a:off x="2680179" y="1843758"/>
            <a:ext cx="19615" cy="303739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0099"/>
                </a:gs>
                <a:gs pos="100000">
                  <a:srgbClr val="669900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 flipH="1">
            <a:off x="2660566" y="2770102"/>
            <a:ext cx="19615" cy="303739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0099"/>
                </a:gs>
                <a:gs pos="100000">
                  <a:srgbClr val="669900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H="1">
            <a:off x="2640951" y="3675180"/>
            <a:ext cx="19615" cy="303739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0099"/>
                </a:gs>
                <a:gs pos="100000">
                  <a:srgbClr val="669900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 flipH="1">
            <a:off x="2603963" y="4623186"/>
            <a:ext cx="19615" cy="303739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0099"/>
                </a:gs>
                <a:gs pos="100000">
                  <a:srgbClr val="669900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 flipH="1">
            <a:off x="2584348" y="5549605"/>
            <a:ext cx="19615" cy="303739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0099"/>
                </a:gs>
                <a:gs pos="100000">
                  <a:srgbClr val="669900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78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25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750"/>
                            </p:stCondLst>
                            <p:childTnLst>
                              <p:par>
                                <p:cTn id="9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250"/>
                            </p:stCondLst>
                            <p:childTnLst>
                              <p:par>
                                <p:cTn id="10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250"/>
                            </p:stCondLst>
                            <p:childTnLst>
                              <p:par>
                                <p:cTn id="1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750"/>
                            </p:stCondLst>
                            <p:childTnLst>
                              <p:par>
                                <p:cTn id="1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250"/>
                            </p:stCondLst>
                            <p:childTnLst>
                              <p:par>
                                <p:cTn id="1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500"/>
                            </p:stCondLst>
                            <p:childTnLst>
                              <p:par>
                                <p:cTn id="1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750"/>
                            </p:stCondLst>
                            <p:childTnLst>
                              <p:par>
                                <p:cTn id="1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000"/>
                            </p:stCondLst>
                            <p:childTnLst>
                              <p:par>
                                <p:cTn id="1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250"/>
                            </p:stCondLst>
                            <p:childTnLst>
                              <p:par>
                                <p:cTn id="17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500"/>
                            </p:stCondLst>
                            <p:childTnLst>
                              <p:par>
                                <p:cTn id="18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750"/>
                            </p:stCondLst>
                            <p:childTnLst>
                              <p:par>
                                <p:cTn id="19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8000"/>
                            </p:stCondLst>
                            <p:childTnLst>
                              <p:par>
                                <p:cTn id="19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8250"/>
                            </p:stCondLst>
                            <p:childTnLst>
                              <p:par>
                                <p:cTn id="20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8500"/>
                            </p:stCondLst>
                            <p:childTnLst>
                              <p:par>
                                <p:cTn id="20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8750"/>
                            </p:stCondLst>
                            <p:childTnLst>
                              <p:par>
                                <p:cTn id="2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250"/>
                            </p:stCondLst>
                            <p:childTnLst>
                              <p:par>
                                <p:cTn id="2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9750"/>
                            </p:stCondLst>
                            <p:childTnLst>
                              <p:par>
                                <p:cTn id="2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250"/>
                            </p:stCondLst>
                            <p:childTnLst>
                              <p:par>
                                <p:cTn id="2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54</a:t>
            </a:fld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3332974-1BE8-4E99-B657-39D822614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772816"/>
            <a:ext cx="6307194" cy="3600400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8FD13CD0-89BF-4183-A6C7-A58E53A14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760" y="980731"/>
            <a:ext cx="5832648" cy="2016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/>
            <a:r>
              <a:rPr lang="fr-BE" altLang="fr-FR" b="1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Encodage  de la déclaration de créance  dans l’application de gestion </a:t>
            </a:r>
          </a:p>
          <a:p>
            <a:pPr marL="0" indent="0" algn="ctr" eaLnBrk="1" hangingPunct="1"/>
            <a:endParaRPr lang="fr-BE" altLang="fr-FR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endParaRPr lang="fr-BE" altLang="fr-FR" sz="1400" b="1" u="sng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r>
              <a:rPr lang="fr-BE" altLang="fr-FR" sz="1400" u="sng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 </a:t>
            </a:r>
          </a:p>
          <a:p>
            <a:pPr marL="0" indent="0" eaLnBrk="1" hangingPunct="1"/>
            <a:endParaRPr lang="fr-BE" altLang="fr-FR" sz="12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4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55</a:t>
            </a:fld>
            <a:endParaRPr lang="fr-BE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232" y="2715101"/>
            <a:ext cx="6901703" cy="2944348"/>
          </a:xfrm>
          <a:prstGeom prst="rect">
            <a:avLst/>
          </a:prstGeom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B8A1E936-A6F0-4803-9810-439650FBE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760" y="980731"/>
            <a:ext cx="5832648" cy="2016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/>
            <a:r>
              <a:rPr lang="fr-BE" altLang="fr-FR" b="1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Encodage  de la déclaration de créance  dans l’application de gestion </a:t>
            </a:r>
          </a:p>
          <a:p>
            <a:pPr marL="0" indent="0" algn="ctr" eaLnBrk="1" hangingPunct="1"/>
            <a:endParaRPr lang="fr-BE" altLang="fr-FR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endParaRPr lang="fr-BE" altLang="fr-FR" sz="1400" b="1" u="sng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r>
              <a:rPr lang="fr-BE" altLang="fr-FR" sz="1400" u="sng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 </a:t>
            </a:r>
          </a:p>
          <a:p>
            <a:pPr marL="0" indent="0" eaLnBrk="1" hangingPunct="1"/>
            <a:endParaRPr lang="fr-BE" altLang="fr-FR" sz="12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EF2701-5341-4EF2-A2F4-F8F951D0E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724" y="1700808"/>
            <a:ext cx="6480720" cy="2016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/>
            <a:r>
              <a:rPr lang="fr-BE" altLang="fr-FR" b="1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Indiening</a:t>
            </a:r>
            <a:r>
              <a:rPr lang="fr-BE" altLang="fr-FR" b="1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de </a:t>
            </a:r>
            <a:r>
              <a:rPr lang="fr-BE" altLang="fr-FR" b="1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schuldvordering</a:t>
            </a:r>
            <a:r>
              <a:rPr lang="fr-BE" altLang="fr-FR" b="1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via </a:t>
            </a:r>
            <a:r>
              <a:rPr lang="fr-BE" altLang="fr-FR" b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de beheerapplicatie </a:t>
            </a:r>
            <a:endParaRPr lang="fr-BE" altLang="fr-FR" dirty="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r>
              <a:rPr lang="fr-BE" altLang="fr-FR" sz="1400" u="sng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 </a:t>
            </a:r>
          </a:p>
          <a:p>
            <a:pPr marL="0" indent="0" eaLnBrk="1" hangingPunct="1"/>
            <a:endParaRPr lang="fr-BE" altLang="fr-FR" sz="12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4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56</a:t>
            </a:fld>
            <a:endParaRPr lang="fr-BE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83568" y="980731"/>
            <a:ext cx="7560840" cy="2016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/>
            <a:r>
              <a:rPr lang="fr-BE" altLang="fr-FR" b="1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Encodage  de la déclaration de créance  dans l’application de gestion – les parties à remplir sont:</a:t>
            </a:r>
          </a:p>
          <a:p>
            <a:pPr marL="0" indent="0" algn="ctr" eaLnBrk="1" hangingPunct="1"/>
            <a:endParaRPr lang="fr-BE" altLang="fr-FR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1085824" lvl="2" indent="-285744" eaLnBrk="1" hangingPunct="1">
              <a:buFont typeface="Arial" panose="020B0604020202020204" pitchFamily="34" charset="0"/>
              <a:buChar char="•"/>
            </a:pP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Onglet « dépenses et recettes »</a:t>
            </a:r>
          </a:p>
          <a:p>
            <a:pPr marL="1085824" lvl="2" indent="-285744" eaLnBrk="1" hangingPunct="1">
              <a:buFont typeface="Arial" panose="020B0604020202020204" pitchFamily="34" charset="0"/>
              <a:buChar char="•"/>
            </a:pP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Onglet « Justificatifs »</a:t>
            </a:r>
          </a:p>
          <a:p>
            <a:pPr marL="1085824" lvl="2" indent="-285744" eaLnBrk="1" hangingPunct="1">
              <a:buFont typeface="Arial" panose="020B0604020202020204" pitchFamily="34" charset="0"/>
              <a:buChar char="•"/>
            </a:pP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Onglet « Aides d’état »</a:t>
            </a:r>
          </a:p>
          <a:p>
            <a:pPr marL="1085824" lvl="2" indent="-285744" eaLnBrk="1" hangingPunct="1">
              <a:buFont typeface="Arial" panose="020B0604020202020204" pitchFamily="34" charset="0"/>
              <a:buChar char="•"/>
            </a:pP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Onglet « Déclaration de créance »</a:t>
            </a:r>
          </a:p>
          <a:p>
            <a:pPr marL="1085824" lvl="2" indent="-285744" eaLnBrk="1" hangingPunct="1">
              <a:buFont typeface="Arial" panose="020B0604020202020204" pitchFamily="34" charset="0"/>
              <a:buChar char="•"/>
            </a:pP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Onglet « Fichiers annexes CPN »</a:t>
            </a:r>
          </a:p>
          <a:p>
            <a:pPr marL="0" indent="0" eaLnBrk="1" hangingPunct="1"/>
            <a:endParaRPr lang="fr-BE" altLang="fr-FR" sz="1400" b="1" u="sng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r>
              <a:rPr lang="fr-BE" altLang="fr-FR" sz="1400" b="1" u="sng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hlinkClick r:id="rId3"/>
              </a:rPr>
              <a:t>Application de gestion </a:t>
            </a:r>
            <a:endParaRPr lang="fr-BE" altLang="fr-FR" sz="1400" b="1" u="sng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r>
              <a:rPr lang="fr-BE" altLang="fr-FR" sz="1400" u="sng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 </a:t>
            </a:r>
          </a:p>
          <a:p>
            <a:pPr marL="0" indent="0" eaLnBrk="1" hangingPunct="1"/>
            <a:endParaRPr lang="fr-BE" altLang="fr-FR" sz="12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55576" y="3861051"/>
            <a:ext cx="8136904" cy="2016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/>
            <a:r>
              <a:rPr lang="fr-BE" altLang="fr-FR" b="1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Indiening</a:t>
            </a:r>
            <a:r>
              <a:rPr lang="fr-BE" altLang="fr-FR" b="1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de </a:t>
            </a:r>
            <a:r>
              <a:rPr lang="fr-BE" altLang="fr-FR" b="1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schuldvordering</a:t>
            </a:r>
            <a:r>
              <a:rPr lang="fr-BE" altLang="fr-FR" b="1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via </a:t>
            </a:r>
            <a:r>
              <a:rPr lang="fr-BE" altLang="fr-FR" b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de beheerapplicatie </a:t>
            </a:r>
            <a:r>
              <a:rPr lang="fr-BE" altLang="fr-FR" b="1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– in te </a:t>
            </a:r>
            <a:r>
              <a:rPr lang="fr-BE" altLang="fr-FR" b="1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vullen</a:t>
            </a:r>
            <a:r>
              <a:rPr lang="fr-BE" altLang="fr-FR" b="1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b="1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delen</a:t>
            </a:r>
            <a:r>
              <a:rPr lang="fr-BE" altLang="fr-FR" b="1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:</a:t>
            </a:r>
          </a:p>
          <a:p>
            <a:pPr marL="0" indent="0" algn="ctr" eaLnBrk="1" hangingPunct="1"/>
            <a:endParaRPr lang="fr-BE" altLang="fr-FR" dirty="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1085824" lvl="2" indent="-285744" eaLnBrk="1" hangingPunct="1">
              <a:buFont typeface="Arial" panose="020B0604020202020204" pitchFamily="34" charset="0"/>
              <a:buChar char="•"/>
            </a:pP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Tabblad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«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Uitgaven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en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inkomsten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»</a:t>
            </a:r>
          </a:p>
          <a:p>
            <a:pPr marL="1085824" lvl="2" indent="-285744" eaLnBrk="1" hangingPunct="1">
              <a:buFont typeface="Arial" panose="020B0604020202020204" pitchFamily="34" charset="0"/>
              <a:buChar char="•"/>
            </a:pP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Tabblad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«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Bestanden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pdf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»</a:t>
            </a:r>
          </a:p>
          <a:p>
            <a:pPr marL="1085824" lvl="2" indent="-285744" eaLnBrk="1" hangingPunct="1">
              <a:buFont typeface="Arial" panose="020B0604020202020204" pitchFamily="34" charset="0"/>
              <a:buChar char="•"/>
            </a:pP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Tabblad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«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Schuldvordering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»</a:t>
            </a:r>
          </a:p>
          <a:p>
            <a:pPr marL="1085824" lvl="2" indent="-285744" eaLnBrk="1" hangingPunct="1">
              <a:buFont typeface="Arial" panose="020B0604020202020204" pitchFamily="34" charset="0"/>
              <a:buChar char="•"/>
            </a:pP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Tabblad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«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Ontvangstbewijzen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»</a:t>
            </a:r>
          </a:p>
          <a:p>
            <a:pPr marL="0" indent="0" eaLnBrk="1" hangingPunct="1"/>
            <a:endParaRPr lang="fr-BE" altLang="fr-FR" sz="1400" b="1" u="sng" dirty="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r>
              <a:rPr lang="fr-BE" altLang="fr-FR" sz="1400" b="1" u="sng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hlinkClick r:id="rId3"/>
              </a:rPr>
              <a:t>beheerapplicatie</a:t>
            </a:r>
            <a:r>
              <a:rPr lang="fr-BE" altLang="fr-FR" sz="1400" b="1" u="sng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endParaRPr lang="fr-BE" altLang="fr-FR" sz="1400" b="1" u="sng" dirty="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r>
              <a:rPr lang="fr-BE" altLang="fr-FR" sz="1400" u="sng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 </a:t>
            </a:r>
          </a:p>
          <a:p>
            <a:pPr marL="0" indent="0" eaLnBrk="1" hangingPunct="1"/>
            <a:endParaRPr lang="fr-BE" altLang="fr-FR" sz="12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43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57</a:t>
            </a:fld>
            <a:endParaRPr lang="fr-BE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60027B4-F1C6-41BA-91EA-1577EF51F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628800"/>
            <a:ext cx="7953375" cy="165618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39A24DD-E0BC-42D4-9707-597942793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1" y="3933056"/>
            <a:ext cx="7953375" cy="162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7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58</a:t>
            </a:fld>
            <a:endParaRPr lang="fr-BE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35" y="1646802"/>
            <a:ext cx="8491522" cy="43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4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59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628800"/>
            <a:ext cx="8244586" cy="43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6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2" name="Rectangle 1"/>
          <p:cNvSpPr/>
          <p:nvPr/>
        </p:nvSpPr>
        <p:spPr>
          <a:xfrm>
            <a:off x="2015208" y="836712"/>
            <a:ext cx="712879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BE" altLang="fr-FR" sz="16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algn="just"/>
            <a:endParaRPr lang="fr-BE" altLang="fr-FR" sz="20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algn="just"/>
            <a:r>
              <a:rPr lang="fr-BE" altLang="fr-FR" sz="2000" b="1" u="sng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Politique de cohésion</a:t>
            </a:r>
            <a:endParaRPr lang="fr-BE" altLang="fr-FR" sz="2000" b="1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algn="just"/>
            <a:endParaRPr lang="fr-BE" altLang="fr-FR" sz="2000" b="1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algn="just"/>
            <a:r>
              <a:rPr lang="fr-BE" altLang="fr-FR" sz="200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2 objectifs prioritaires : </a:t>
            </a:r>
          </a:p>
          <a:p>
            <a:pPr algn="just"/>
            <a:endParaRPr lang="fr-BE" altLang="fr-FR" sz="20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fr-BE" altLang="fr-FR" sz="200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Investissement pour la croissance et l’emploi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fr-BE" altLang="fr-FR" sz="200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Coopération territoriale européenne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43808" y="3642481"/>
            <a:ext cx="712879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BE" altLang="fr-FR" sz="16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algn="just"/>
            <a:endParaRPr lang="fr-BE" altLang="fr-FR" sz="20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r>
              <a:rPr lang="nl-BE" sz="2000" b="1" u="sng">
                <a:solidFill>
                  <a:srgbClr val="669900"/>
                </a:solidFill>
                <a:latin typeface="Open Sans"/>
              </a:rPr>
              <a:t>Cohesiebeleid</a:t>
            </a:r>
          </a:p>
          <a:p>
            <a:endParaRPr lang="nl-BE" sz="2000" b="1" u="sng">
              <a:solidFill>
                <a:srgbClr val="669900"/>
              </a:solidFill>
              <a:latin typeface="Open Sans"/>
            </a:endParaRPr>
          </a:p>
          <a:p>
            <a:r>
              <a:rPr lang="nl-BE" sz="2000">
                <a:solidFill>
                  <a:srgbClr val="669900"/>
                </a:solidFill>
                <a:latin typeface="Open Sans"/>
              </a:rPr>
              <a:t>2 prioritaire doelstellingen:</a:t>
            </a:r>
          </a:p>
          <a:p>
            <a:endParaRPr lang="nl-BE" sz="2000">
              <a:solidFill>
                <a:srgbClr val="669900"/>
              </a:solidFill>
              <a:latin typeface="Open Sans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nl-BE" sz="2000">
                <a:solidFill>
                  <a:srgbClr val="669900"/>
                </a:solidFill>
                <a:latin typeface="Open Sans"/>
              </a:rPr>
              <a:t>Investeringen voor groei en werkgelegenheid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nl-BE" sz="2000">
                <a:solidFill>
                  <a:srgbClr val="669900"/>
                </a:solidFill>
                <a:latin typeface="Open Sans"/>
              </a:rPr>
              <a:t>Europese territoriale samenwerking</a:t>
            </a:r>
          </a:p>
        </p:txBody>
      </p:sp>
    </p:spTree>
    <p:extLst>
      <p:ext uri="{BB962C8B-B14F-4D97-AF65-F5344CB8AC3E}">
        <p14:creationId xmlns:p14="http://schemas.microsoft.com/office/powerpoint/2010/main" val="3624694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60</a:t>
            </a:fld>
            <a:endParaRPr lang="fr-BE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691680" y="1196755"/>
            <a:ext cx="7452320" cy="2016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Des séminaires financiers seront mis en place:</a:t>
            </a:r>
          </a:p>
          <a:p>
            <a:pPr marL="0" indent="0" eaLnBrk="1" hangingPunct="1"/>
            <a:endParaRPr lang="fr-BE" altLang="fr-FR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285744" indent="-285744" eaLnBrk="1" hangingPunct="1">
              <a:buFontTx/>
              <a:buChar char="-"/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Sur le versant wallon : Informations à suivre </a:t>
            </a:r>
          </a:p>
          <a:p>
            <a:pPr marL="0" indent="0" eaLnBrk="1" hangingPunct="1"/>
            <a:endParaRPr lang="fr-BE" altLang="fr-FR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285744" indent="-285744" eaLnBrk="1" hangingPunct="1">
              <a:buFontTx/>
              <a:buChar char="-"/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Sur le versant français : Informations à suivre </a:t>
            </a:r>
          </a:p>
          <a:p>
            <a:pPr marL="0" indent="0" eaLnBrk="1" hangingPunct="1"/>
            <a:endParaRPr lang="fr-BE" altLang="fr-FR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285744" indent="-285744" eaLnBrk="1" hangingPunct="1">
              <a:buFontTx/>
              <a:buChar char="-"/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Sur le versant flamand :  sous forme d’un entretien préliminaire individualisé par projet et d’un séminaire collectif </a:t>
            </a:r>
          </a:p>
          <a:p>
            <a:pPr marL="0" indent="0" eaLnBrk="1" hangingPunct="1"/>
            <a:endParaRPr lang="fr-BE" altLang="fr-FR" sz="12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771800" y="4005067"/>
            <a:ext cx="6264696" cy="2016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Er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zullen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financiële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seminaries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georganiseerd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worden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:</a:t>
            </a:r>
          </a:p>
          <a:p>
            <a:pPr marL="0" indent="0" eaLnBrk="1" hangingPunct="1"/>
            <a:endParaRPr lang="fr-BE" altLang="fr-FR" dirty="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285744" indent="-285744" eaLnBrk="1" hangingPunct="1">
              <a:buFontTx/>
              <a:buChar char="-"/>
            </a:pP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Aan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Waalse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zijde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: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voorlopig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geen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info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beschikbaar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</a:p>
          <a:p>
            <a:pPr marL="0" indent="0" eaLnBrk="1" hangingPunct="1"/>
            <a:endParaRPr lang="fr-BE" altLang="fr-FR" dirty="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285744" indent="-285744" eaLnBrk="1" hangingPunct="1">
              <a:buFontTx/>
              <a:buChar char="-"/>
            </a:pP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Aan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Franse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zijde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: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voorlopig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geen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info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beschikbaar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</a:p>
          <a:p>
            <a:pPr marL="0" indent="0" eaLnBrk="1" hangingPunct="1"/>
            <a:endParaRPr lang="fr-BE" altLang="fr-FR" dirty="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285744" indent="-285744" eaLnBrk="1" hangingPunct="1">
              <a:buFontTx/>
              <a:buChar char="-"/>
            </a:pP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Aan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Vlaamse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zijde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: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geïndividualiseerd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gesprek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per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project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en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gemeenschappelijk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seminarie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</a:p>
          <a:p>
            <a:pPr marL="0" indent="0" eaLnBrk="1" hangingPunct="1"/>
            <a:endParaRPr lang="fr-BE" altLang="fr-FR" sz="1200" dirty="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61</a:t>
            </a:fld>
            <a:endParaRPr lang="fr-BE"/>
          </a:p>
        </p:txBody>
      </p:sp>
      <p:sp>
        <p:nvSpPr>
          <p:cNvPr id="5" name="Espace réservé du titre 1"/>
          <p:cNvSpPr txBox="1">
            <a:spLocks/>
          </p:cNvSpPr>
          <p:nvPr/>
        </p:nvSpPr>
        <p:spPr>
          <a:xfrm>
            <a:off x="2051720" y="2755915"/>
            <a:ext cx="77152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800">
                <a:solidFill>
                  <a:srgbClr val="000099"/>
                </a:solidFill>
                <a:latin typeface="Montserrat" pitchFamily="50" charset="0"/>
                <a:ea typeface="+mj-ea"/>
                <a:cs typeface="Calibri" pitchFamily="34" charset="0"/>
              </a:rPr>
              <a:t>9. Information et publicité</a:t>
            </a:r>
            <a:endParaRPr lang="fr-BE" sz="2800">
              <a:solidFill>
                <a:srgbClr val="006600"/>
              </a:solidFill>
              <a:latin typeface="Montserrat" pitchFamily="50" charset="0"/>
              <a:ea typeface="+mj-ea"/>
              <a:cs typeface="Calibri" pitchFamily="34" charset="0"/>
            </a:endParaRPr>
          </a:p>
        </p:txBody>
      </p:sp>
      <p:sp>
        <p:nvSpPr>
          <p:cNvPr id="6" name="Espace réservé du titre 1"/>
          <p:cNvSpPr txBox="1">
            <a:spLocks/>
          </p:cNvSpPr>
          <p:nvPr/>
        </p:nvSpPr>
        <p:spPr>
          <a:xfrm>
            <a:off x="2843808" y="3861048"/>
            <a:ext cx="741682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800">
                <a:solidFill>
                  <a:srgbClr val="669900"/>
                </a:solidFill>
                <a:latin typeface="Montserrat" pitchFamily="50" charset="0"/>
                <a:ea typeface="+mj-ea"/>
                <a:cs typeface="Calibri" pitchFamily="34" charset="0"/>
              </a:rPr>
              <a:t>9. </a:t>
            </a:r>
            <a:r>
              <a:rPr lang="fr-FR" sz="2800" err="1">
                <a:solidFill>
                  <a:srgbClr val="669900"/>
                </a:solidFill>
                <a:latin typeface="Montserrat" pitchFamily="50" charset="0"/>
                <a:ea typeface="+mj-ea"/>
                <a:cs typeface="Calibri" pitchFamily="34" charset="0"/>
              </a:rPr>
              <a:t>Informatie</a:t>
            </a:r>
            <a:r>
              <a:rPr lang="fr-FR" sz="2800">
                <a:solidFill>
                  <a:srgbClr val="669900"/>
                </a:solidFill>
                <a:latin typeface="Montserrat" pitchFamily="50" charset="0"/>
                <a:ea typeface="+mj-ea"/>
                <a:cs typeface="Calibri" pitchFamily="34" charset="0"/>
              </a:rPr>
              <a:t> en </a:t>
            </a:r>
            <a:r>
              <a:rPr lang="fr-FR" sz="2800" err="1">
                <a:solidFill>
                  <a:srgbClr val="669900"/>
                </a:solidFill>
                <a:latin typeface="Montserrat" pitchFamily="50" charset="0"/>
                <a:ea typeface="+mj-ea"/>
                <a:cs typeface="Calibri" pitchFamily="34" charset="0"/>
              </a:rPr>
              <a:t>publiciteit</a:t>
            </a:r>
            <a:endParaRPr lang="fr-BE" sz="2800">
              <a:solidFill>
                <a:srgbClr val="669900"/>
              </a:solidFill>
              <a:latin typeface="Montserrat" pitchFamily="50" charset="0"/>
              <a:ea typeface="+mj-ea"/>
              <a:cs typeface="Calibri" pitchFamily="34" charset="0"/>
            </a:endParaRPr>
          </a:p>
        </p:txBody>
      </p:sp>
      <p:pic>
        <p:nvPicPr>
          <p:cNvPr id="7" name="Picture 2" descr="http://previews.123rf.com/images/johan2011/johan20111107/johan2011110700041/9976720-3D-petit-personnage-humain-avec-un-m-gaphone-rouge-et-blanc-Banque-d%27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5" y="539833"/>
            <a:ext cx="1752129" cy="186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465046"/>
      </p:ext>
    </p:extLst>
  </p:cSld>
  <p:clrMapOvr>
    <a:masterClrMapping/>
  </p:clrMapOvr>
  <p:transition spd="slow">
    <p:push dir="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62</a:t>
            </a:fld>
            <a:endParaRPr lang="fr-BE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47898" y="1235351"/>
            <a:ext cx="7340529" cy="2016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/>
            <a:endParaRPr lang="fr-BE" altLang="fr-FR" sz="1400" b="1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algn="ctr" eaLnBrk="1" hangingPunct="1"/>
            <a:endParaRPr lang="fr-BE" altLang="fr-FR" sz="1400" b="1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algn="ctr" eaLnBrk="1" hangingPunct="1"/>
            <a:r>
              <a:rPr lang="fr-BE" altLang="fr-FR" sz="2000" b="1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Objectif des actions de communication </a:t>
            </a:r>
            <a:r>
              <a:rPr lang="fr-BE" altLang="fr-FR" sz="200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: </a:t>
            </a:r>
          </a:p>
          <a:p>
            <a:pPr marL="0" indent="0" algn="ctr" eaLnBrk="1" hangingPunct="1"/>
            <a:endParaRPr lang="fr-BE" altLang="fr-FR" sz="20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algn="ctr" eaLnBrk="1" hangingPunct="1"/>
            <a:r>
              <a:rPr lang="fr-BE" altLang="fr-FR" sz="200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Information du grand public sur la participation de l’Union Européenne à la réalisation des projets.</a:t>
            </a:r>
          </a:p>
          <a:p>
            <a:pPr marL="0" indent="0" eaLnBrk="1" hangingPunct="1"/>
            <a:endParaRPr lang="fr-BE" altLang="fr-FR" sz="20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endParaRPr lang="fr-BE" altLang="fr-FR" sz="14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endParaRPr lang="fr-BE" altLang="fr-FR" sz="14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endParaRPr lang="fr-BE" altLang="fr-FR" sz="14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endParaRPr lang="fr-BE" altLang="fr-FR" sz="14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endParaRPr lang="fr-BE" altLang="fr-FR" sz="14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endParaRPr lang="fr-BE" altLang="fr-FR" sz="14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endParaRPr lang="fr-BE" altLang="fr-FR" sz="14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endParaRPr lang="fr-BE" altLang="fr-FR" sz="14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endParaRPr lang="fr-BE" altLang="fr-FR" sz="14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619672" y="3645027"/>
            <a:ext cx="7344816" cy="2016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/>
            <a:endParaRPr lang="fr-BE" altLang="fr-FR" sz="1400" b="1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algn="ctr" eaLnBrk="1" hangingPunct="1"/>
            <a:endParaRPr lang="fr-BE" altLang="fr-FR" sz="1400" b="1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algn="ctr" eaLnBrk="1" hangingPunct="1"/>
            <a:r>
              <a:rPr lang="fr-BE" altLang="fr-FR" sz="2000" b="1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Doel</a:t>
            </a:r>
            <a:r>
              <a:rPr lang="fr-BE" altLang="fr-FR" sz="2000" b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de </a:t>
            </a:r>
            <a:r>
              <a:rPr lang="fr-BE" altLang="fr-FR" sz="2000" b="1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communicatieacties</a:t>
            </a:r>
            <a:r>
              <a:rPr lang="fr-BE" altLang="fr-FR" sz="20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: </a:t>
            </a:r>
          </a:p>
          <a:p>
            <a:pPr marL="0" indent="0" algn="ctr" eaLnBrk="1" hangingPunct="1"/>
            <a:endParaRPr lang="fr-BE" altLang="fr-FR" sz="200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algn="ctr" eaLnBrk="1" hangingPunct="1"/>
            <a:r>
              <a:rPr lang="fr-BE" altLang="fr-FR" sz="20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Het </a:t>
            </a:r>
            <a:r>
              <a:rPr lang="fr-BE" altLang="fr-FR" sz="20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grote</a:t>
            </a:r>
            <a:r>
              <a:rPr lang="fr-BE" altLang="fr-FR" sz="20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sz="20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publiek</a:t>
            </a:r>
            <a:r>
              <a:rPr lang="fr-BE" altLang="fr-FR" sz="20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sz="20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informeren</a:t>
            </a:r>
            <a:r>
              <a:rPr lang="fr-BE" altLang="fr-FR" sz="20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over de </a:t>
            </a:r>
            <a:r>
              <a:rPr lang="fr-BE" altLang="fr-FR" sz="20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steun</a:t>
            </a:r>
            <a:r>
              <a:rPr lang="fr-BE" altLang="fr-FR" sz="20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de </a:t>
            </a:r>
            <a:r>
              <a:rPr lang="fr-BE" altLang="fr-FR" sz="20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Europese</a:t>
            </a:r>
            <a:r>
              <a:rPr lang="fr-BE" altLang="fr-FR" sz="20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Unie </a:t>
            </a:r>
            <a:r>
              <a:rPr lang="fr-BE" altLang="fr-FR" sz="20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voor</a:t>
            </a:r>
            <a:r>
              <a:rPr lang="fr-BE" altLang="fr-FR" sz="20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de </a:t>
            </a:r>
            <a:r>
              <a:rPr lang="fr-BE" altLang="fr-FR" sz="20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realisatie</a:t>
            </a:r>
            <a:r>
              <a:rPr lang="fr-BE" altLang="fr-FR" sz="20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de </a:t>
            </a:r>
            <a:r>
              <a:rPr lang="fr-BE" altLang="fr-FR" sz="200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projecten</a:t>
            </a:r>
            <a:r>
              <a:rPr lang="fr-BE" altLang="fr-FR" sz="200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.</a:t>
            </a:r>
          </a:p>
          <a:p>
            <a:pPr marL="0" indent="0" eaLnBrk="1" hangingPunct="1"/>
            <a:endParaRPr lang="fr-BE" altLang="fr-FR" sz="20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endParaRPr lang="fr-BE" altLang="fr-FR" sz="14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endParaRPr lang="fr-BE" altLang="fr-FR" sz="14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endParaRPr lang="fr-BE" altLang="fr-FR" sz="14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endParaRPr lang="fr-BE" altLang="fr-FR" sz="14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endParaRPr lang="fr-BE" altLang="fr-FR" sz="14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endParaRPr lang="fr-BE" altLang="fr-FR" sz="14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endParaRPr lang="fr-BE" altLang="fr-FR" sz="14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endParaRPr lang="fr-BE" altLang="fr-FR" sz="14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0" indent="0" eaLnBrk="1" hangingPunct="1"/>
            <a:endParaRPr lang="fr-BE" altLang="fr-FR" sz="1400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797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63</a:t>
            </a:fld>
            <a:endParaRPr lang="fr-BE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475656" y="1052739"/>
            <a:ext cx="7848872" cy="2016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fr-BE" altLang="fr-FR" b="1" dirty="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OBLIGATIONS (sous peine d’inéligibilité des dépenses) :</a:t>
            </a:r>
          </a:p>
          <a:p>
            <a:pPr marL="0" indent="0" eaLnBrk="1" hangingPunct="1"/>
            <a:endParaRPr lang="fr-BE" altLang="fr-FR" sz="1400" b="1" u="sng" dirty="0">
              <a:solidFill>
                <a:srgbClr val="0000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285744" indent="-285744" eaLnBrk="1" hangingPunct="1">
              <a:buFont typeface="Arial" panose="020B0604020202020204" pitchFamily="34" charset="0"/>
              <a:buChar char="•"/>
            </a:pPr>
            <a:r>
              <a:rPr lang="fr-BE" altLang="fr-FR" dirty="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Utilisation du logo du programme décliné par projet ;</a:t>
            </a:r>
          </a:p>
          <a:p>
            <a:pPr marL="285744" indent="-285744" eaLnBrk="1" hangingPunct="1">
              <a:buFont typeface="Arial" panose="020B0604020202020204" pitchFamily="34" charset="0"/>
              <a:buChar char="•"/>
            </a:pPr>
            <a:r>
              <a:rPr lang="fr-BE" altLang="fr-FR" dirty="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Réalisation d’une action de communication au début et à la fin du projet ;</a:t>
            </a:r>
          </a:p>
          <a:p>
            <a:pPr marL="285744" indent="-285744" eaLnBrk="1" hangingPunct="1">
              <a:buFont typeface="Arial" panose="020B0604020202020204" pitchFamily="34" charset="0"/>
              <a:buChar char="•"/>
            </a:pPr>
            <a:r>
              <a:rPr lang="fr-BE" altLang="fr-FR" dirty="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Utilisation du matériel de communication mis à disposition ;</a:t>
            </a:r>
          </a:p>
          <a:p>
            <a:pPr marL="285744" indent="-285744" eaLnBrk="1" hangingPunct="1">
              <a:buFont typeface="Arial" panose="020B0604020202020204" pitchFamily="34" charset="0"/>
              <a:buChar char="•"/>
            </a:pPr>
            <a:r>
              <a:rPr lang="fr-BE" altLang="fr-FR" dirty="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Site internet ;</a:t>
            </a:r>
          </a:p>
          <a:p>
            <a:pPr marL="285744" indent="-285744" eaLnBrk="1" hangingPunct="1">
              <a:buFont typeface="Arial" panose="020B0604020202020204" pitchFamily="34" charset="0"/>
              <a:buChar char="•"/>
            </a:pPr>
            <a:r>
              <a:rPr lang="fr-BE" altLang="fr-FR" dirty="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Poster de taille A3 ;</a:t>
            </a:r>
          </a:p>
          <a:p>
            <a:pPr marL="285744" indent="-285744" eaLnBrk="1" hangingPunct="1">
              <a:buFont typeface="Arial" panose="020B0604020202020204" pitchFamily="34" charset="0"/>
              <a:buChar char="•"/>
            </a:pPr>
            <a:r>
              <a:rPr lang="fr-BE" altLang="fr-FR" dirty="0">
                <a:solidFill>
                  <a:srgbClr val="0000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Kit de communication fourni.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123728" y="3933059"/>
            <a:ext cx="7020272" cy="2016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fr-BE" altLang="fr-FR" b="1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VERPLICHTINGEN (die de </a:t>
            </a:r>
            <a:r>
              <a:rPr lang="fr-BE" altLang="fr-FR" b="1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subsidieerbaarheid</a:t>
            </a:r>
            <a:r>
              <a:rPr lang="fr-BE" altLang="fr-FR" b="1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de </a:t>
            </a:r>
            <a:r>
              <a:rPr lang="fr-BE" altLang="fr-FR" b="1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uitgaven</a:t>
            </a:r>
            <a:r>
              <a:rPr lang="fr-BE" altLang="fr-FR" b="1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b="1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bepalen</a:t>
            </a:r>
            <a:r>
              <a:rPr lang="fr-BE" altLang="fr-FR" b="1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):</a:t>
            </a:r>
          </a:p>
          <a:p>
            <a:pPr marL="0" indent="0" eaLnBrk="1" hangingPunct="1"/>
            <a:endParaRPr lang="fr-BE" altLang="fr-FR" sz="1400" b="1" u="sng" dirty="0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285744" indent="-285744" eaLnBrk="1" hangingPunct="1">
              <a:buFont typeface="Arial" panose="020B0604020202020204" pitchFamily="34" charset="0"/>
              <a:buChar char="•"/>
            </a:pP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Gebruik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projectlogo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ontwikkeld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door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het programma;</a:t>
            </a:r>
          </a:p>
          <a:p>
            <a:pPr marL="285744" indent="-285744" eaLnBrk="1" hangingPunct="1">
              <a:buFont typeface="Arial" panose="020B0604020202020204" pitchFamily="34" charset="0"/>
              <a:buChar char="•"/>
            </a:pP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Uitvoeren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communicatieactie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bij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het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begin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en op het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einde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het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project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;</a:t>
            </a:r>
          </a:p>
          <a:p>
            <a:pPr marL="285744" indent="-285744" eaLnBrk="1" hangingPunct="1">
              <a:buFont typeface="Arial" panose="020B0604020202020204" pitchFamily="34" charset="0"/>
              <a:buChar char="•"/>
            </a:pP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Gebruik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het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communicatiemateriaal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het programma; </a:t>
            </a:r>
          </a:p>
          <a:p>
            <a:pPr marL="285744" indent="-285744" eaLnBrk="1" hangingPunct="1">
              <a:buFont typeface="Arial" panose="020B0604020202020204" pitchFamily="34" charset="0"/>
              <a:buChar char="•"/>
            </a:pP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Website; </a:t>
            </a:r>
          </a:p>
          <a:p>
            <a:pPr marL="285744" indent="-285744" eaLnBrk="1" hangingPunct="1">
              <a:buFont typeface="Arial" panose="020B0604020202020204" pitchFamily="34" charset="0"/>
              <a:buChar char="•"/>
            </a:pP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A3-poster;</a:t>
            </a:r>
          </a:p>
          <a:p>
            <a:pPr marL="285744" indent="-285744" eaLnBrk="1" hangingPunct="1">
              <a:buFont typeface="Arial" panose="020B0604020202020204" pitchFamily="34" charset="0"/>
              <a:buChar char="•"/>
            </a:pP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Communicatiekit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610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64</a:t>
            </a:fld>
            <a:endParaRPr lang="fr-BE"/>
          </a:p>
        </p:txBody>
      </p:sp>
      <p:sp>
        <p:nvSpPr>
          <p:cNvPr id="5" name="Espace réservé du titre 1"/>
          <p:cNvSpPr txBox="1">
            <a:spLocks/>
          </p:cNvSpPr>
          <p:nvPr/>
        </p:nvSpPr>
        <p:spPr>
          <a:xfrm>
            <a:off x="2195736" y="2784465"/>
            <a:ext cx="77152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800">
                <a:solidFill>
                  <a:srgbClr val="000099"/>
                </a:solidFill>
                <a:latin typeface="Montserrat" pitchFamily="50" charset="0"/>
                <a:ea typeface="+mj-ea"/>
                <a:cs typeface="Calibri" pitchFamily="34" charset="0"/>
              </a:rPr>
              <a:t>10. Divers et Décisions</a:t>
            </a:r>
            <a:endParaRPr lang="fr-BE" sz="2800">
              <a:solidFill>
                <a:srgbClr val="006600"/>
              </a:solidFill>
              <a:latin typeface="Montserrat" pitchFamily="50" charset="0"/>
              <a:ea typeface="+mj-ea"/>
              <a:cs typeface="Calibri" pitchFamily="34" charset="0"/>
            </a:endParaRPr>
          </a:p>
        </p:txBody>
      </p:sp>
      <p:sp>
        <p:nvSpPr>
          <p:cNvPr id="6" name="Espace réservé du titre 1"/>
          <p:cNvSpPr txBox="1">
            <a:spLocks/>
          </p:cNvSpPr>
          <p:nvPr/>
        </p:nvSpPr>
        <p:spPr>
          <a:xfrm>
            <a:off x="3563888" y="3933056"/>
            <a:ext cx="741682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800">
                <a:solidFill>
                  <a:srgbClr val="669900"/>
                </a:solidFill>
                <a:latin typeface="Montserrat" pitchFamily="50" charset="0"/>
                <a:ea typeface="+mj-ea"/>
                <a:cs typeface="Calibri" pitchFamily="34" charset="0"/>
              </a:rPr>
              <a:t>10. Varia en </a:t>
            </a:r>
            <a:r>
              <a:rPr lang="fr-FR" sz="2800" err="1">
                <a:solidFill>
                  <a:srgbClr val="669900"/>
                </a:solidFill>
                <a:latin typeface="Montserrat" pitchFamily="50" charset="0"/>
                <a:ea typeface="+mj-ea"/>
                <a:cs typeface="Calibri" pitchFamily="34" charset="0"/>
              </a:rPr>
              <a:t>Beslissingen</a:t>
            </a:r>
            <a:endParaRPr lang="fr-BE" sz="2800">
              <a:solidFill>
                <a:srgbClr val="669900"/>
              </a:solidFill>
              <a:latin typeface="Montserrat" pitchFamily="50" charset="0"/>
              <a:ea typeface="+mj-ea"/>
              <a:cs typeface="Calibri" pitchFamily="34" charset="0"/>
            </a:endParaRPr>
          </a:p>
        </p:txBody>
      </p:sp>
      <p:pic>
        <p:nvPicPr>
          <p:cNvPr id="7" name="Picture 4" descr="http://cpod.ippk.ru/images/17749921-3-d-3-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7" y="1252144"/>
            <a:ext cx="1422871" cy="153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376202"/>
      </p:ext>
    </p:extLst>
  </p:cSld>
  <p:clrMapOvr>
    <a:masterClrMapping/>
  </p:clrMapOvr>
  <p:transition spd="slow">
    <p:push dir="u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65</a:t>
            </a:fld>
            <a:endParaRPr lang="fr-BE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95474" y="1106382"/>
            <a:ext cx="8857108" cy="2016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r-BE" altLang="fr-FR" dirty="0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Date de démarrage effective du projet.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395474" y="2258508"/>
          <a:ext cx="8424936" cy="1371600"/>
        </p:xfrm>
        <a:graphic>
          <a:graphicData uri="http://schemas.openxmlformats.org/drawingml/2006/table">
            <a:tbl>
              <a:tblPr firstRow="1" bandRow="1">
                <a:solidFill>
                  <a:srgbClr val="DFE5FD"/>
                </a:solidFill>
                <a:tableStyleId>{284E427A-3D55-4303-BF80-6455036E1DE7}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0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2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5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4778"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Date de démarrage du projet</a:t>
                      </a:r>
                      <a:endParaRPr lang="fr-FR" sz="1000">
                        <a:solidFill>
                          <a:schemeClr val="tx1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Semestre 1</a:t>
                      </a:r>
                      <a:endParaRPr lang="fr-FR" sz="1000">
                        <a:solidFill>
                          <a:schemeClr val="tx1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Introduction du rapport d’activités</a:t>
                      </a:r>
                      <a:endParaRPr lang="fr-FR" sz="1000">
                        <a:solidFill>
                          <a:schemeClr val="tx1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Semestre 2</a:t>
                      </a:r>
                      <a:endParaRPr lang="fr-FR" sz="1000">
                        <a:solidFill>
                          <a:schemeClr val="tx1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Introduction du rapport d’activités</a:t>
                      </a:r>
                      <a:endParaRPr lang="fr-FR" sz="1000">
                        <a:solidFill>
                          <a:schemeClr val="tx1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340"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1</a:t>
                      </a:r>
                      <a:r>
                        <a:rPr lang="fr-FR" sz="1000" baseline="30000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er</a:t>
                      </a:r>
                      <a:r>
                        <a:rPr lang="fr-FR" sz="1000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janvier</a:t>
                      </a:r>
                      <a:endParaRPr lang="fr-FR" sz="1000">
                        <a:solidFill>
                          <a:schemeClr val="tx1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Du 1</a:t>
                      </a:r>
                      <a:r>
                        <a:rPr lang="fr-FR" sz="1000" baseline="30000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er</a:t>
                      </a:r>
                      <a:r>
                        <a:rPr lang="fr-FR" sz="1000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janvier au</a:t>
                      </a:r>
                      <a:r>
                        <a:rPr lang="fr-FR" sz="1000" baseline="0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30 juin</a:t>
                      </a:r>
                      <a:endParaRPr lang="fr-FR" sz="1000">
                        <a:solidFill>
                          <a:schemeClr val="tx1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1</a:t>
                      </a:r>
                      <a:r>
                        <a:rPr lang="fr-FR" sz="1000" baseline="30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er</a:t>
                      </a:r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septembre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Du 1</a:t>
                      </a:r>
                      <a:r>
                        <a:rPr lang="fr-FR" sz="1000" baseline="30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er</a:t>
                      </a:r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juillet au 31 décembre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1</a:t>
                      </a:r>
                      <a:r>
                        <a:rPr lang="fr-FR" sz="1000" baseline="30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er</a:t>
                      </a:r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mars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340"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1</a:t>
                      </a:r>
                      <a:r>
                        <a:rPr lang="fr-FR" sz="1000" baseline="30000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er</a:t>
                      </a:r>
                      <a:r>
                        <a:rPr lang="fr-FR" sz="1000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avril</a:t>
                      </a:r>
                      <a:endParaRPr lang="fr-FR" sz="1000">
                        <a:solidFill>
                          <a:schemeClr val="tx1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Du 1</a:t>
                      </a:r>
                      <a:r>
                        <a:rPr lang="fr-FR" sz="1000" baseline="30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er</a:t>
                      </a:r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avril au 30 septembre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1</a:t>
                      </a:r>
                      <a:r>
                        <a:rPr lang="fr-FR" sz="1000" baseline="30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er</a:t>
                      </a:r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décembre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Du 1</a:t>
                      </a:r>
                      <a:r>
                        <a:rPr lang="fr-FR" sz="1000" baseline="30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er</a:t>
                      </a:r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octobre au 31 mars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1</a:t>
                      </a:r>
                      <a:r>
                        <a:rPr lang="fr-FR" sz="1000" baseline="30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er</a:t>
                      </a:r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juin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340"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1</a:t>
                      </a:r>
                      <a:r>
                        <a:rPr lang="fr-FR" sz="1000" baseline="30000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er</a:t>
                      </a:r>
                      <a:r>
                        <a:rPr lang="fr-FR" sz="1000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juillet</a:t>
                      </a:r>
                      <a:endParaRPr lang="fr-FR" sz="1000">
                        <a:solidFill>
                          <a:schemeClr val="tx1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Du 1</a:t>
                      </a:r>
                      <a:r>
                        <a:rPr lang="fr-FR" sz="1000" baseline="30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er</a:t>
                      </a:r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juillet</a:t>
                      </a:r>
                      <a:r>
                        <a:rPr lang="fr-FR" sz="1000" baseline="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a</a:t>
                      </a:r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u 31 décembre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1</a:t>
                      </a:r>
                      <a:r>
                        <a:rPr lang="fr-FR" sz="1000" baseline="30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er</a:t>
                      </a:r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mars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Du 1</a:t>
                      </a:r>
                      <a:r>
                        <a:rPr lang="fr-FR" sz="1000" baseline="30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er</a:t>
                      </a:r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janvier au 30 juin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1</a:t>
                      </a:r>
                      <a:r>
                        <a:rPr lang="fr-FR" sz="1000" baseline="30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er</a:t>
                      </a:r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septembre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340"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1</a:t>
                      </a:r>
                      <a:r>
                        <a:rPr lang="fr-FR" sz="1000" baseline="30000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er</a:t>
                      </a:r>
                      <a:r>
                        <a:rPr lang="fr-FR" sz="1000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octobre</a:t>
                      </a:r>
                      <a:endParaRPr lang="fr-FR" sz="1000">
                        <a:solidFill>
                          <a:schemeClr val="tx1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Du 1</a:t>
                      </a:r>
                      <a:r>
                        <a:rPr lang="fr-FR" sz="1000" baseline="30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er</a:t>
                      </a:r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octobre au 31 mars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1</a:t>
                      </a:r>
                      <a:r>
                        <a:rPr lang="fr-FR" sz="1000" baseline="30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er</a:t>
                      </a:r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juin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Du 1</a:t>
                      </a:r>
                      <a:r>
                        <a:rPr lang="fr-FR" sz="1000" baseline="30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er</a:t>
                      </a:r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avril au 30 septembre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1</a:t>
                      </a:r>
                      <a:r>
                        <a:rPr lang="fr-FR" sz="1000" baseline="30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er</a:t>
                      </a:r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décembre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07175" y="3865377"/>
            <a:ext cx="8857108" cy="10949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Vastleggen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de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effectieve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startdatum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het </a:t>
            </a:r>
            <a:r>
              <a:rPr lang="fr-BE" altLang="fr-FR" dirty="0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project</a:t>
            </a:r>
            <a:r>
              <a:rPr lang="fr-BE" altLang="fr-FR" dirty="0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.</a:t>
            </a: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225505"/>
              </p:ext>
            </p:extLst>
          </p:nvPr>
        </p:nvGraphicFramePr>
        <p:xfrm>
          <a:off x="395474" y="4946009"/>
          <a:ext cx="8424936" cy="1371600"/>
        </p:xfrm>
        <a:graphic>
          <a:graphicData uri="http://schemas.openxmlformats.org/drawingml/2006/table">
            <a:tbl>
              <a:tblPr firstRow="1" bandRow="1">
                <a:solidFill>
                  <a:srgbClr val="DFE5FD"/>
                </a:solidFill>
                <a:tableStyleId>{284E427A-3D55-4303-BF80-6455036E1DE7}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0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5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4778">
                <a:tc>
                  <a:txBody>
                    <a:bodyPr/>
                    <a:lstStyle/>
                    <a:p>
                      <a:pPr algn="ctr"/>
                      <a:r>
                        <a:rPr lang="fr-FR" sz="1000" err="1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Startdatum</a:t>
                      </a:r>
                      <a:r>
                        <a:rPr lang="fr-FR" sz="1000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van het </a:t>
                      </a:r>
                      <a:r>
                        <a:rPr lang="fr-FR" sz="1000" err="1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project</a:t>
                      </a:r>
                      <a:endParaRPr lang="fr-FR" sz="1000">
                        <a:solidFill>
                          <a:schemeClr val="tx1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err="1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Semester</a:t>
                      </a:r>
                      <a:r>
                        <a:rPr lang="fr-FR" sz="1000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1</a:t>
                      </a:r>
                      <a:endParaRPr lang="fr-FR" sz="1000">
                        <a:solidFill>
                          <a:schemeClr val="tx1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err="1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Indiening</a:t>
                      </a:r>
                      <a:r>
                        <a:rPr lang="fr-FR" sz="1000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</a:t>
                      </a:r>
                      <a:r>
                        <a:rPr lang="fr-FR" sz="1000" err="1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activiteitenrapport</a:t>
                      </a:r>
                      <a:endParaRPr lang="fr-FR" sz="1000">
                        <a:solidFill>
                          <a:schemeClr val="tx1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err="1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Semester</a:t>
                      </a:r>
                      <a:r>
                        <a:rPr lang="fr-FR" sz="1000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2</a:t>
                      </a:r>
                      <a:endParaRPr lang="fr-FR" sz="1000">
                        <a:solidFill>
                          <a:schemeClr val="tx1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err="1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Indiening</a:t>
                      </a:r>
                      <a:r>
                        <a:rPr lang="fr-FR" sz="1000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</a:t>
                      </a:r>
                      <a:r>
                        <a:rPr lang="fr-FR" sz="1000" err="1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activiteitenrapport</a:t>
                      </a:r>
                      <a:endParaRPr lang="fr-FR" sz="1000">
                        <a:solidFill>
                          <a:schemeClr val="tx1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340"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1 </a:t>
                      </a:r>
                      <a:r>
                        <a:rPr lang="fr-FR" sz="1000" err="1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januari</a:t>
                      </a:r>
                      <a:endParaRPr lang="fr-FR" sz="1000">
                        <a:solidFill>
                          <a:schemeClr val="tx1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Van 1 </a:t>
                      </a:r>
                      <a:r>
                        <a:rPr lang="fr-FR" sz="1000" err="1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januari</a:t>
                      </a:r>
                      <a:r>
                        <a:rPr lang="fr-FR" sz="1000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</a:t>
                      </a:r>
                      <a:r>
                        <a:rPr lang="fr-FR" sz="1000" err="1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tot</a:t>
                      </a:r>
                      <a:r>
                        <a:rPr lang="fr-FR" sz="1000" baseline="0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30 </a:t>
                      </a:r>
                      <a:r>
                        <a:rPr lang="fr-FR" sz="1000" baseline="0" err="1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juni</a:t>
                      </a:r>
                      <a:endParaRPr lang="fr-FR" sz="1000">
                        <a:solidFill>
                          <a:schemeClr val="tx1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1 </a:t>
                      </a:r>
                      <a:r>
                        <a:rPr lang="fr-FR" sz="1000" err="1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september</a:t>
                      </a:r>
                      <a:endParaRPr lang="fr-FR" sz="1000">
                        <a:solidFill>
                          <a:schemeClr val="tx1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Van 1 </a:t>
                      </a:r>
                      <a:r>
                        <a:rPr lang="fr-FR" sz="1000" err="1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juli</a:t>
                      </a:r>
                      <a:r>
                        <a:rPr lang="fr-FR" sz="1000" baseline="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</a:t>
                      </a:r>
                      <a:r>
                        <a:rPr lang="fr-FR" sz="1000" baseline="0" err="1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tot</a:t>
                      </a:r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31 </a:t>
                      </a:r>
                      <a:r>
                        <a:rPr lang="fr-FR" sz="1000" err="1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december</a:t>
                      </a:r>
                      <a:endParaRPr lang="fr-FR" sz="1000">
                        <a:solidFill>
                          <a:schemeClr val="tx1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1 </a:t>
                      </a:r>
                      <a:r>
                        <a:rPr lang="fr-FR" sz="1000" err="1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maart</a:t>
                      </a:r>
                      <a:endParaRPr lang="fr-FR" sz="1000">
                        <a:solidFill>
                          <a:schemeClr val="tx1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340"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1 </a:t>
                      </a:r>
                      <a:r>
                        <a:rPr lang="fr-FR" sz="1000" err="1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april</a:t>
                      </a:r>
                      <a:endParaRPr lang="fr-FR" sz="1000">
                        <a:solidFill>
                          <a:schemeClr val="tx1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Van 1 </a:t>
                      </a:r>
                      <a:r>
                        <a:rPr lang="fr-FR" sz="1000" err="1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april</a:t>
                      </a:r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</a:t>
                      </a:r>
                      <a:r>
                        <a:rPr lang="fr-FR" sz="1000" err="1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tot</a:t>
                      </a:r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30 </a:t>
                      </a:r>
                      <a:r>
                        <a:rPr lang="fr-FR" sz="1000" err="1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september</a:t>
                      </a:r>
                      <a:endParaRPr lang="fr-FR" sz="1000">
                        <a:solidFill>
                          <a:schemeClr val="tx1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1 </a:t>
                      </a:r>
                      <a:r>
                        <a:rPr lang="fr-FR" sz="1000" err="1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december</a:t>
                      </a:r>
                      <a:endParaRPr lang="fr-FR" sz="1000">
                        <a:solidFill>
                          <a:schemeClr val="tx1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Van 1 </a:t>
                      </a:r>
                      <a:r>
                        <a:rPr lang="fr-FR" sz="1000" err="1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oktober</a:t>
                      </a:r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</a:t>
                      </a:r>
                      <a:r>
                        <a:rPr lang="fr-FR" sz="1000" err="1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tot</a:t>
                      </a:r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31 </a:t>
                      </a:r>
                      <a:r>
                        <a:rPr lang="fr-FR" sz="1000" err="1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maart</a:t>
                      </a:r>
                      <a:endParaRPr lang="fr-FR" sz="1000">
                        <a:solidFill>
                          <a:schemeClr val="tx1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1 </a:t>
                      </a:r>
                      <a:r>
                        <a:rPr lang="fr-FR" sz="1000" err="1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juni</a:t>
                      </a:r>
                      <a:endParaRPr lang="fr-FR" sz="1000">
                        <a:solidFill>
                          <a:schemeClr val="tx1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340"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1 </a:t>
                      </a:r>
                      <a:r>
                        <a:rPr lang="fr-FR" sz="1000" err="1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juli</a:t>
                      </a:r>
                      <a:endParaRPr lang="fr-FR" sz="1000">
                        <a:solidFill>
                          <a:schemeClr val="tx1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Van 1 </a:t>
                      </a:r>
                      <a:r>
                        <a:rPr lang="fr-FR" sz="1000" err="1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juli</a:t>
                      </a:r>
                      <a:r>
                        <a:rPr lang="fr-FR" sz="1000" baseline="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</a:t>
                      </a:r>
                      <a:r>
                        <a:rPr lang="fr-FR" sz="1000" baseline="0" err="1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tot</a:t>
                      </a:r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31 </a:t>
                      </a:r>
                      <a:r>
                        <a:rPr lang="fr-FR" sz="1000" err="1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december</a:t>
                      </a:r>
                      <a:endParaRPr lang="fr-FR" sz="1000">
                        <a:solidFill>
                          <a:schemeClr val="tx1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1 </a:t>
                      </a:r>
                      <a:r>
                        <a:rPr lang="fr-FR" sz="1000" err="1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maart</a:t>
                      </a:r>
                      <a:endParaRPr lang="fr-FR" sz="1000">
                        <a:solidFill>
                          <a:schemeClr val="tx1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Van 1 </a:t>
                      </a:r>
                      <a:r>
                        <a:rPr lang="fr-FR" sz="1000" err="1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januari</a:t>
                      </a:r>
                      <a:r>
                        <a:rPr lang="fr-FR" sz="1000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</a:t>
                      </a:r>
                      <a:r>
                        <a:rPr lang="fr-FR" sz="1000" err="1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tot</a:t>
                      </a:r>
                      <a:r>
                        <a:rPr lang="fr-FR" sz="1000" baseline="0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30 </a:t>
                      </a:r>
                      <a:r>
                        <a:rPr lang="fr-FR" sz="1000" baseline="0" err="1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juni</a:t>
                      </a:r>
                      <a:endParaRPr lang="fr-FR" sz="1000">
                        <a:solidFill>
                          <a:schemeClr val="tx1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1 </a:t>
                      </a:r>
                      <a:r>
                        <a:rPr lang="fr-FR" sz="1000" err="1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september</a:t>
                      </a:r>
                      <a:endParaRPr lang="fr-FR" sz="1000">
                        <a:solidFill>
                          <a:schemeClr val="tx1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340"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1 </a:t>
                      </a:r>
                      <a:r>
                        <a:rPr lang="fr-FR" sz="1000" err="1"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oktober</a:t>
                      </a:r>
                      <a:endParaRPr lang="fr-FR" sz="1000">
                        <a:solidFill>
                          <a:schemeClr val="tx1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Van 1 </a:t>
                      </a:r>
                      <a:r>
                        <a:rPr lang="fr-FR" sz="1000" err="1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oktober</a:t>
                      </a:r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</a:t>
                      </a:r>
                      <a:r>
                        <a:rPr lang="fr-FR" sz="1000" err="1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tot</a:t>
                      </a:r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31 </a:t>
                      </a:r>
                      <a:r>
                        <a:rPr lang="fr-FR" sz="1000" err="1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maart</a:t>
                      </a:r>
                      <a:endParaRPr lang="fr-FR" sz="1000">
                        <a:solidFill>
                          <a:schemeClr val="tx1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1 </a:t>
                      </a:r>
                      <a:r>
                        <a:rPr lang="fr-FR" sz="1000" err="1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juni</a:t>
                      </a:r>
                      <a:endParaRPr lang="fr-FR" sz="1000">
                        <a:solidFill>
                          <a:schemeClr val="tx1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Van 1 </a:t>
                      </a:r>
                      <a:r>
                        <a:rPr lang="fr-FR" sz="1000" err="1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april</a:t>
                      </a:r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</a:t>
                      </a:r>
                      <a:r>
                        <a:rPr lang="fr-FR" sz="1000" err="1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tot</a:t>
                      </a:r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30 </a:t>
                      </a:r>
                      <a:r>
                        <a:rPr lang="fr-FR" sz="1000" err="1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september</a:t>
                      </a:r>
                      <a:endParaRPr lang="fr-FR" sz="1000">
                        <a:solidFill>
                          <a:schemeClr val="tx1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1 </a:t>
                      </a:r>
                      <a:r>
                        <a:rPr lang="fr-FR" sz="1000" err="1">
                          <a:solidFill>
                            <a:schemeClr val="tx1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december</a:t>
                      </a:r>
                      <a:endParaRPr lang="fr-FR" sz="1000">
                        <a:solidFill>
                          <a:schemeClr val="tx1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69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2" descr="fond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3998" y="10276"/>
            <a:ext cx="12191999" cy="687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logoInterregFWV_rond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2" y="981079"/>
            <a:ext cx="33321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10"/>
          <p:cNvSpPr txBox="1">
            <a:spLocks noChangeArrowheads="1"/>
          </p:cNvSpPr>
          <p:nvPr/>
        </p:nvSpPr>
        <p:spPr bwMode="auto">
          <a:xfrm>
            <a:off x="4" y="6475417"/>
            <a:ext cx="91439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700" b="1">
                <a:solidFill>
                  <a:srgbClr val="000099"/>
                </a:solidFill>
                <a:latin typeface="Montserrat" pitchFamily="50" charset="0"/>
                <a:ea typeface="Calibri" pitchFamily="34" charset="0"/>
                <a:cs typeface="Calibri" pitchFamily="34" charset="0"/>
              </a:rPr>
              <a:t>AVEC LE SOUTIEN DU FONDS EUROPÉEN DE DÉVELOPPEMENT RÉGIONAL</a:t>
            </a:r>
          </a:p>
          <a:p>
            <a:pPr algn="ctr"/>
            <a:r>
              <a:rPr lang="nl-NL" sz="700" b="1">
                <a:solidFill>
                  <a:srgbClr val="9FAEE5"/>
                </a:solidFill>
                <a:latin typeface="Montserrat" pitchFamily="50" charset="0"/>
                <a:ea typeface="Calibri" pitchFamily="34" charset="0"/>
                <a:cs typeface="Calibri" pitchFamily="34" charset="0"/>
              </a:rPr>
              <a:t>MET STEUN VAN HET EUROPEES FONDS VOOR REGIONALE ONTWIKKELING</a:t>
            </a:r>
            <a:endParaRPr lang="fr-BE" sz="700" b="1">
              <a:solidFill>
                <a:srgbClr val="000099"/>
              </a:solidFill>
              <a:latin typeface="Montserrat" pitchFamily="50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468560" y="2506844"/>
            <a:ext cx="9144000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000">
                <a:ln w="19050">
                  <a:noFill/>
                  <a:prstDash val="solid"/>
                </a:ln>
                <a:solidFill>
                  <a:srgbClr val="003399"/>
                </a:solidFill>
                <a:latin typeface="Montserrat" pitchFamily="50" charset="0"/>
                <a:ea typeface="+mj-ea"/>
                <a:cs typeface="Arial" pitchFamily="34" charset="0"/>
              </a:rPr>
              <a:t>Merci de votre attention</a:t>
            </a:r>
          </a:p>
        </p:txBody>
      </p:sp>
      <p:pic>
        <p:nvPicPr>
          <p:cNvPr id="4" name="Image 3" descr="we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0751" y="4437115"/>
            <a:ext cx="4762500" cy="10382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99592" y="3224009"/>
            <a:ext cx="9144000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000" err="1">
                <a:ln w="19050">
                  <a:noFill/>
                  <a:prstDash val="solid"/>
                </a:ln>
                <a:solidFill>
                  <a:srgbClr val="669900"/>
                </a:solidFill>
                <a:latin typeface="Montserrat" pitchFamily="50" charset="0"/>
                <a:ea typeface="+mj-ea"/>
                <a:cs typeface="Arial" pitchFamily="34" charset="0"/>
              </a:rPr>
              <a:t>Bedankt</a:t>
            </a:r>
            <a:r>
              <a:rPr lang="fr-FR" sz="3000">
                <a:ln w="19050">
                  <a:noFill/>
                  <a:prstDash val="solid"/>
                </a:ln>
                <a:solidFill>
                  <a:srgbClr val="669900"/>
                </a:solidFill>
                <a:latin typeface="Montserrat" pitchFamily="50" charset="0"/>
                <a:ea typeface="+mj-ea"/>
                <a:cs typeface="Arial" pitchFamily="34" charset="0"/>
              </a:rPr>
              <a:t> </a:t>
            </a:r>
            <a:r>
              <a:rPr lang="fr-FR" sz="3000" err="1">
                <a:ln w="19050">
                  <a:noFill/>
                  <a:prstDash val="solid"/>
                </a:ln>
                <a:solidFill>
                  <a:srgbClr val="669900"/>
                </a:solidFill>
                <a:latin typeface="Montserrat" pitchFamily="50" charset="0"/>
                <a:ea typeface="+mj-ea"/>
                <a:cs typeface="Arial" pitchFamily="34" charset="0"/>
              </a:rPr>
              <a:t>voor</a:t>
            </a:r>
            <a:r>
              <a:rPr lang="fr-FR" sz="3000">
                <a:ln w="19050">
                  <a:noFill/>
                  <a:prstDash val="solid"/>
                </a:ln>
                <a:solidFill>
                  <a:srgbClr val="669900"/>
                </a:solidFill>
                <a:latin typeface="Montserrat" pitchFamily="50" charset="0"/>
                <a:ea typeface="+mj-ea"/>
                <a:cs typeface="Arial" pitchFamily="34" charset="0"/>
              </a:rPr>
              <a:t> </a:t>
            </a:r>
            <a:r>
              <a:rPr lang="fr-FR" sz="3000" err="1">
                <a:ln w="19050">
                  <a:noFill/>
                  <a:prstDash val="solid"/>
                </a:ln>
                <a:solidFill>
                  <a:srgbClr val="669900"/>
                </a:solidFill>
                <a:latin typeface="Montserrat" pitchFamily="50" charset="0"/>
                <a:ea typeface="+mj-ea"/>
                <a:cs typeface="Arial" pitchFamily="34" charset="0"/>
              </a:rPr>
              <a:t>uw</a:t>
            </a:r>
            <a:r>
              <a:rPr lang="fr-FR" sz="3000">
                <a:ln w="19050">
                  <a:noFill/>
                  <a:prstDash val="solid"/>
                </a:ln>
                <a:solidFill>
                  <a:srgbClr val="669900"/>
                </a:solidFill>
                <a:latin typeface="Montserrat" pitchFamily="50" charset="0"/>
                <a:ea typeface="+mj-ea"/>
                <a:cs typeface="Arial" pitchFamily="34" charset="0"/>
              </a:rPr>
              <a:t> </a:t>
            </a:r>
            <a:r>
              <a:rPr lang="fr-FR" sz="3000" err="1">
                <a:ln w="19050">
                  <a:noFill/>
                  <a:prstDash val="solid"/>
                </a:ln>
                <a:solidFill>
                  <a:srgbClr val="669900"/>
                </a:solidFill>
                <a:latin typeface="Montserrat" pitchFamily="50" charset="0"/>
                <a:ea typeface="+mj-ea"/>
                <a:cs typeface="Arial" pitchFamily="34" charset="0"/>
              </a:rPr>
              <a:t>aandacht</a:t>
            </a:r>
            <a:endParaRPr lang="fr-FR" sz="3000">
              <a:ln w="19050">
                <a:noFill/>
                <a:prstDash val="solid"/>
              </a:ln>
              <a:solidFill>
                <a:srgbClr val="669900"/>
              </a:solidFill>
              <a:latin typeface="Montserrat" pitchFamily="50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530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4" name="Espace réservé du titre 1"/>
          <p:cNvSpPr txBox="1">
            <a:spLocks/>
          </p:cNvSpPr>
          <p:nvPr/>
        </p:nvSpPr>
        <p:spPr>
          <a:xfrm>
            <a:off x="251520" y="980728"/>
            <a:ext cx="843528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endParaRPr lang="fr-BE" sz="2800">
              <a:solidFill>
                <a:srgbClr val="006600"/>
              </a:solidFill>
              <a:latin typeface="Montserrat" pitchFamily="50" charset="0"/>
              <a:ea typeface="+mj-ea"/>
              <a:cs typeface="Calibri" pitchFamily="34" charset="0"/>
            </a:endParaRPr>
          </a:p>
        </p:txBody>
      </p:sp>
      <p:sp>
        <p:nvSpPr>
          <p:cNvPr id="7" name="Espace réservé du titre 1"/>
          <p:cNvSpPr txBox="1">
            <a:spLocks/>
          </p:cNvSpPr>
          <p:nvPr/>
        </p:nvSpPr>
        <p:spPr>
          <a:xfrm>
            <a:off x="340843" y="922192"/>
            <a:ext cx="843528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891" indent="-34289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>
                <a:solidFill>
                  <a:srgbClr val="000099"/>
                </a:solidFill>
                <a:latin typeface="Montserrat" pitchFamily="50" charset="0"/>
                <a:ea typeface="+mj-ea"/>
                <a:cs typeface="Calibri" pitchFamily="34" charset="0"/>
              </a:rPr>
              <a:t>La coopération territoriale européenne 2014-2020 /</a:t>
            </a:r>
          </a:p>
          <a:p>
            <a:pPr lvl="0" algn="r">
              <a:spcBef>
                <a:spcPct val="0"/>
              </a:spcBef>
              <a:defRPr/>
            </a:pPr>
            <a:r>
              <a:rPr lang="fr-FR" sz="2400">
                <a:solidFill>
                  <a:srgbClr val="000099"/>
                </a:solidFill>
                <a:latin typeface="Montserrat" pitchFamily="50" charset="0"/>
                <a:ea typeface="+mj-ea"/>
                <a:cs typeface="Calibri" pitchFamily="34" charset="0"/>
              </a:rPr>
              <a:t> </a:t>
            </a:r>
            <a:r>
              <a:rPr lang="fr-FR" sz="2400">
                <a:solidFill>
                  <a:srgbClr val="669900"/>
                </a:solidFill>
                <a:latin typeface="Montserrat" pitchFamily="50" charset="0"/>
                <a:cs typeface="Calibri" pitchFamily="34" charset="0"/>
              </a:rPr>
              <a:t>De </a:t>
            </a:r>
            <a:r>
              <a:rPr lang="fr-FR" sz="2400" err="1">
                <a:solidFill>
                  <a:srgbClr val="669900"/>
                </a:solidFill>
                <a:latin typeface="Montserrat" pitchFamily="50" charset="0"/>
                <a:cs typeface="Calibri" pitchFamily="34" charset="0"/>
              </a:rPr>
              <a:t>Europese</a:t>
            </a:r>
            <a:r>
              <a:rPr lang="fr-FR" sz="2400">
                <a:solidFill>
                  <a:srgbClr val="669900"/>
                </a:solidFill>
                <a:latin typeface="Montserrat" pitchFamily="50" charset="0"/>
                <a:cs typeface="Calibri" pitchFamily="34" charset="0"/>
              </a:rPr>
              <a:t> territoriale </a:t>
            </a:r>
            <a:r>
              <a:rPr lang="fr-FR" sz="2400" err="1">
                <a:solidFill>
                  <a:srgbClr val="669900"/>
                </a:solidFill>
                <a:latin typeface="Montserrat" pitchFamily="50" charset="0"/>
                <a:cs typeface="Calibri" pitchFamily="34" charset="0"/>
              </a:rPr>
              <a:t>samenwerking</a:t>
            </a:r>
            <a:r>
              <a:rPr lang="fr-FR" sz="2400">
                <a:solidFill>
                  <a:srgbClr val="669900"/>
                </a:solidFill>
                <a:latin typeface="Montserrat" pitchFamily="50" charset="0"/>
                <a:cs typeface="Calibri" pitchFamily="34" charset="0"/>
              </a:rPr>
              <a:t> 2014-2020</a:t>
            </a:r>
            <a:endParaRPr lang="fr-BE" sz="2400">
              <a:solidFill>
                <a:srgbClr val="9FAEE5"/>
              </a:solidFill>
              <a:latin typeface="Montserrat" pitchFamily="50" charset="0"/>
              <a:ea typeface="+mj-ea"/>
              <a:cs typeface="Calibri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340843" y="1875976"/>
          <a:ext cx="8479631" cy="23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60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Cible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Budget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Transfrontalier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Régions situées le long des frontières internes terrestres, de certaines frontières maritimes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6,626 Milliards € = 74,05 %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Transnational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Zones présentant une cohérence suffisante et des intérêts communs à développer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1,822 Milliards € = 20,36 %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Interrégional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Ensemble des régions</a:t>
                      </a:r>
                      <a:r>
                        <a:rPr lang="fr-FR" sz="160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européennes</a:t>
                      </a:r>
                      <a:endParaRPr lang="fr-FR" sz="160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0,5 Milliards € = 5,59 %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453720"/>
              </p:ext>
            </p:extLst>
          </p:nvPr>
        </p:nvGraphicFramePr>
        <p:xfrm>
          <a:off x="340845" y="4437112"/>
          <a:ext cx="8507734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600">
                        <a:solidFill>
                          <a:srgbClr val="669900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err="1">
                          <a:solidFill>
                            <a:srgbClr val="669900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Doelgroep</a:t>
                      </a:r>
                      <a:endParaRPr lang="fr-FR" sz="1600">
                        <a:solidFill>
                          <a:srgbClr val="669900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rgbClr val="669900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Budget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fr-FR" sz="1600" err="1">
                          <a:solidFill>
                            <a:srgbClr val="669900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Grensoverschrijdend</a:t>
                      </a:r>
                      <a:endParaRPr lang="fr-FR" sz="1600">
                        <a:solidFill>
                          <a:srgbClr val="669900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err="1">
                          <a:solidFill>
                            <a:srgbClr val="669900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Naburige</a:t>
                      </a:r>
                      <a:r>
                        <a:rPr lang="fr-FR" sz="1600">
                          <a:solidFill>
                            <a:srgbClr val="669900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</a:t>
                      </a:r>
                      <a:r>
                        <a:rPr lang="fr-FR" sz="1600" err="1">
                          <a:solidFill>
                            <a:srgbClr val="669900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regio’s</a:t>
                      </a:r>
                      <a:r>
                        <a:rPr lang="fr-FR" sz="1600">
                          <a:solidFill>
                            <a:srgbClr val="669900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</a:t>
                      </a:r>
                      <a:r>
                        <a:rPr lang="fr-FR" sz="1600" err="1">
                          <a:solidFill>
                            <a:srgbClr val="669900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gelegen</a:t>
                      </a:r>
                      <a:r>
                        <a:rPr lang="fr-FR" sz="1600">
                          <a:solidFill>
                            <a:srgbClr val="669900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</a:t>
                      </a:r>
                      <a:r>
                        <a:rPr lang="fr-FR" sz="1600" err="1">
                          <a:solidFill>
                            <a:srgbClr val="669900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aan</a:t>
                      </a:r>
                      <a:r>
                        <a:rPr lang="fr-FR" sz="1600">
                          <a:solidFill>
                            <a:srgbClr val="669900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</a:t>
                      </a:r>
                      <a:r>
                        <a:rPr lang="fr-FR" sz="1600" err="1">
                          <a:solidFill>
                            <a:srgbClr val="669900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een</a:t>
                      </a:r>
                      <a:r>
                        <a:rPr lang="fr-FR" sz="1600">
                          <a:solidFill>
                            <a:srgbClr val="669900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land- of </a:t>
                      </a:r>
                      <a:r>
                        <a:rPr lang="fr-FR" sz="1600" err="1">
                          <a:solidFill>
                            <a:srgbClr val="669900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zeegrens</a:t>
                      </a:r>
                      <a:endParaRPr lang="fr-FR" sz="1600">
                        <a:solidFill>
                          <a:srgbClr val="669900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rgbClr val="669900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6,626 </a:t>
                      </a:r>
                      <a:r>
                        <a:rPr lang="fr-FR" sz="1600" err="1">
                          <a:solidFill>
                            <a:srgbClr val="669900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Miljard</a:t>
                      </a:r>
                      <a:r>
                        <a:rPr lang="fr-FR" sz="1600">
                          <a:solidFill>
                            <a:srgbClr val="669900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€ = 74,05 %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fr-FR" sz="1600" err="1">
                          <a:solidFill>
                            <a:srgbClr val="669900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Transnationaal</a:t>
                      </a:r>
                      <a:endParaRPr lang="fr-FR" sz="1600">
                        <a:solidFill>
                          <a:srgbClr val="669900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err="1">
                          <a:solidFill>
                            <a:srgbClr val="669900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Samenhangende</a:t>
                      </a:r>
                      <a:r>
                        <a:rPr lang="fr-FR" sz="1600">
                          <a:solidFill>
                            <a:srgbClr val="669900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zones met </a:t>
                      </a:r>
                      <a:r>
                        <a:rPr lang="fr-FR" sz="1600" err="1">
                          <a:solidFill>
                            <a:srgbClr val="669900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gemeenschappelijke</a:t>
                      </a:r>
                      <a:r>
                        <a:rPr lang="fr-FR" sz="1600">
                          <a:solidFill>
                            <a:srgbClr val="669900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</a:t>
                      </a:r>
                      <a:r>
                        <a:rPr lang="fr-FR" sz="1600" err="1">
                          <a:solidFill>
                            <a:srgbClr val="669900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belangen</a:t>
                      </a:r>
                      <a:endParaRPr lang="fr-FR" sz="1600">
                        <a:solidFill>
                          <a:srgbClr val="669900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rgbClr val="669900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1,822 </a:t>
                      </a:r>
                      <a:r>
                        <a:rPr lang="fr-FR" sz="1600" err="1">
                          <a:solidFill>
                            <a:srgbClr val="669900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Miljard</a:t>
                      </a:r>
                      <a:r>
                        <a:rPr lang="fr-FR" sz="1600">
                          <a:solidFill>
                            <a:srgbClr val="669900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€ = 20,36 %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fr-FR" sz="1600" err="1">
                          <a:solidFill>
                            <a:srgbClr val="669900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Interregionaal</a:t>
                      </a:r>
                      <a:endParaRPr lang="fr-FR" sz="1600">
                        <a:solidFill>
                          <a:srgbClr val="669900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err="1">
                          <a:solidFill>
                            <a:srgbClr val="669900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Volledige</a:t>
                      </a:r>
                      <a:r>
                        <a:rPr lang="fr-FR" sz="1600" baseline="0">
                          <a:solidFill>
                            <a:srgbClr val="669900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</a:t>
                      </a:r>
                      <a:r>
                        <a:rPr lang="fr-FR" sz="1600" baseline="0" err="1">
                          <a:solidFill>
                            <a:srgbClr val="669900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Europese</a:t>
                      </a:r>
                      <a:r>
                        <a:rPr lang="fr-FR" sz="1600" baseline="0">
                          <a:solidFill>
                            <a:srgbClr val="669900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 Unie</a:t>
                      </a:r>
                      <a:endParaRPr lang="fr-FR" sz="1600">
                        <a:solidFill>
                          <a:srgbClr val="669900"/>
                        </a:solidFill>
                        <a:latin typeface="Open Sans" panose="020B0806030504020204" pitchFamily="34" charset="0"/>
                        <a:ea typeface="Open Sans" panose="020B0806030504020204" pitchFamily="34" charset="0"/>
                        <a:cs typeface="Open Sans" panose="020B08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rgbClr val="669900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0,5 Miljard € = </a:t>
                      </a:r>
                    </a:p>
                    <a:p>
                      <a:pPr algn="ctr"/>
                      <a:r>
                        <a:rPr lang="fr-FR" sz="1600">
                          <a:solidFill>
                            <a:srgbClr val="669900"/>
                          </a:solidFill>
                          <a:latin typeface="Open Sans" panose="020B0806030504020204" pitchFamily="34" charset="0"/>
                          <a:ea typeface="Open Sans" panose="020B0806030504020204" pitchFamily="34" charset="0"/>
                          <a:cs typeface="Open Sans" panose="020B0806030504020204" pitchFamily="34" charset="0"/>
                        </a:rPr>
                        <a:t>5,59 %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7320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10" name="Espace réservé du titre 1"/>
          <p:cNvSpPr txBox="1">
            <a:spLocks/>
          </p:cNvSpPr>
          <p:nvPr/>
        </p:nvSpPr>
        <p:spPr>
          <a:xfrm>
            <a:off x="261500" y="958076"/>
            <a:ext cx="843528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342891" indent="-34289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>
                <a:solidFill>
                  <a:srgbClr val="000099"/>
                </a:solidFill>
                <a:latin typeface="Montserrat" pitchFamily="50" charset="0"/>
                <a:ea typeface="+mj-ea"/>
                <a:cs typeface="Calibri" pitchFamily="34" charset="0"/>
              </a:rPr>
              <a:t>Programme Interreg France-Wallonie-Vlaanderen / 		</a:t>
            </a:r>
            <a:r>
              <a:rPr lang="fr-BE" sz="2400">
                <a:solidFill>
                  <a:srgbClr val="669900"/>
                </a:solidFill>
                <a:latin typeface="Montserrat" pitchFamily="50" charset="0"/>
                <a:ea typeface="+mj-ea"/>
                <a:cs typeface="Calibri" pitchFamily="34" charset="0"/>
              </a:rPr>
              <a:t>Interreg Programma France-Wallonie-</a:t>
            </a:r>
            <a:r>
              <a:rPr lang="fr-BE" sz="2400" err="1">
                <a:solidFill>
                  <a:srgbClr val="669900"/>
                </a:solidFill>
                <a:latin typeface="Montserrat" pitchFamily="50" charset="0"/>
                <a:ea typeface="+mj-ea"/>
                <a:cs typeface="Calibri" pitchFamily="34" charset="0"/>
              </a:rPr>
              <a:t>Vlaanderen</a:t>
            </a:r>
            <a:endParaRPr lang="fr-BE" sz="2400">
              <a:solidFill>
                <a:srgbClr val="669900"/>
              </a:solidFill>
              <a:latin typeface="Montserrat" pitchFamily="50" charset="0"/>
              <a:ea typeface="+mj-ea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2060851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b="1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PROJET ACCEPTE   </a:t>
            </a:r>
            <a:r>
              <a:rPr lang="fr-FR" altLang="fr-FR" b="1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sym typeface="Wingdings" panose="05000000000000000000" pitchFamily="2" charset="2"/>
              </a:rPr>
              <a:t>   </a:t>
            </a:r>
            <a:r>
              <a:rPr lang="fr-FR" altLang="fr-FR" b="1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MISE EN ŒUVRE</a:t>
            </a:r>
          </a:p>
          <a:p>
            <a:endParaRPr lang="fr-FR" altLang="fr-FR" b="1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algn="ctr"/>
            <a:r>
              <a:rPr lang="fr-FR" altLang="fr-FR" u="sng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Rappel</a:t>
            </a:r>
            <a:r>
              <a:rPr lang="fr-FR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:</a:t>
            </a:r>
          </a:p>
          <a:p>
            <a:r>
              <a:rPr lang="fr-FR" altLang="fr-FR" u="sng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</a:p>
          <a:p>
            <a:pPr algn="ctr"/>
            <a:r>
              <a:rPr lang="fr-FR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Le projet a été accepté car il répond à la stratégie du Programme de Coopération INTERREG V France-Wallonie-Vlaanderen et contribue à atteindre ses objectifs.</a:t>
            </a:r>
            <a:endParaRPr lang="fr-FR" altLang="fr-FR" u="sng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4594764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b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PROJECT  GOEDGEKEURD   </a:t>
            </a:r>
            <a:r>
              <a:rPr lang="fr-FR" altLang="fr-FR" b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sym typeface="Wingdings" panose="05000000000000000000" pitchFamily="2" charset="2"/>
              </a:rPr>
              <a:t>   UITVOERING</a:t>
            </a:r>
            <a:endParaRPr lang="fr-FR" altLang="fr-FR" b="1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endParaRPr lang="fr-FR" altLang="fr-FR" b="1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algn="ctr"/>
            <a:r>
              <a:rPr lang="fr-FR" altLang="fr-FR" u="sng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Ter </a:t>
            </a:r>
            <a:r>
              <a:rPr lang="fr-FR" altLang="fr-FR" u="sng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herinnering</a:t>
            </a:r>
            <a:r>
              <a:rPr lang="fr-FR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:</a:t>
            </a:r>
          </a:p>
          <a:p>
            <a:r>
              <a:rPr lang="fr-FR" altLang="fr-FR" u="sng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</a:p>
          <a:p>
            <a:pPr algn="ctr"/>
            <a:r>
              <a:rPr lang="fr-FR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Het </a:t>
            </a:r>
            <a:r>
              <a:rPr lang="fr-FR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project</a:t>
            </a:r>
            <a:r>
              <a:rPr lang="fr-FR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FR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werd</a:t>
            </a:r>
            <a:r>
              <a:rPr lang="fr-FR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FR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goedgekeurd</a:t>
            </a:r>
            <a:r>
              <a:rPr lang="fr-FR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FR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omdat</a:t>
            </a:r>
            <a:r>
              <a:rPr lang="fr-FR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het </a:t>
            </a:r>
            <a:r>
              <a:rPr lang="fr-FR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beantwoordt</a:t>
            </a:r>
            <a:r>
              <a:rPr lang="fr-FR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fr-FR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aan</a:t>
            </a:r>
            <a:r>
              <a:rPr lang="fr-FR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de </a:t>
            </a:r>
            <a:r>
              <a:rPr lang="fr-FR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strategie</a:t>
            </a:r>
            <a:r>
              <a:rPr lang="fr-FR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en </a:t>
            </a:r>
            <a:r>
              <a:rPr lang="fr-FR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doelstellingen</a:t>
            </a:r>
            <a:r>
              <a:rPr lang="fr-FR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van het </a:t>
            </a:r>
            <a:r>
              <a:rPr lang="fr-FR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Samenwerkingsprogramma</a:t>
            </a:r>
            <a:r>
              <a:rPr lang="fr-FR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INTERREG V France-Wallonie-</a:t>
            </a:r>
            <a:r>
              <a:rPr lang="fr-FR" altLang="fr-FR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Vlaanderen</a:t>
            </a:r>
            <a:r>
              <a:rPr lang="fr-FR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.</a:t>
            </a:r>
            <a:endParaRPr lang="fr-FR" altLang="fr-FR" u="sng">
              <a:solidFill>
                <a:srgbClr val="66990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6470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9</a:t>
            </a:fld>
            <a:endParaRPr lang="fr-BE"/>
          </a:p>
        </p:txBody>
      </p:sp>
      <p:sp>
        <p:nvSpPr>
          <p:cNvPr id="2" name="Rectangle 1"/>
          <p:cNvSpPr/>
          <p:nvPr/>
        </p:nvSpPr>
        <p:spPr>
          <a:xfrm>
            <a:off x="1691680" y="1052739"/>
            <a:ext cx="66967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fr-FR" u="sng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Principes de mise en œuvre </a:t>
            </a:r>
            <a:r>
              <a:rPr lang="fr-FR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:  </a:t>
            </a:r>
          </a:p>
          <a:p>
            <a:pPr>
              <a:spcBef>
                <a:spcPct val="0"/>
              </a:spcBef>
              <a:buFontTx/>
              <a:buNone/>
            </a:pPr>
            <a:endParaRPr lang="fr-BE" altLang="fr-FR">
              <a:solidFill>
                <a:srgbClr val="333399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- Mise en œuvre commune et intégrée;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- Mutualisation des moyens humains et matériels;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- Obtention de résultats transfrontaliers;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- Bénéficiaires: populations et/ou territoires;</a:t>
            </a:r>
          </a:p>
          <a:p>
            <a:pPr>
              <a:spcBef>
                <a:spcPct val="0"/>
              </a:spcBef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- Impact des projets sur les zones déterminées dans la fiche-projet</a:t>
            </a:r>
          </a:p>
          <a:p>
            <a:pPr>
              <a:spcBef>
                <a:spcPct val="0"/>
              </a:spcBef>
            </a:pPr>
            <a:r>
              <a:rPr lang="fr-BE" altLang="fr-FR">
                <a:solidFill>
                  <a:srgbClr val="333399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- Dissémination des résultats</a:t>
            </a:r>
          </a:p>
        </p:txBody>
      </p:sp>
      <p:sp>
        <p:nvSpPr>
          <p:cNvPr id="8" name="Rectangle 7"/>
          <p:cNvSpPr/>
          <p:nvPr/>
        </p:nvSpPr>
        <p:spPr>
          <a:xfrm>
            <a:off x="2447256" y="4046347"/>
            <a:ext cx="66967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fr-FR" u="sng" err="1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Uitvoeringsprincipes</a:t>
            </a:r>
            <a:r>
              <a:rPr lang="fr-FR" altLang="fr-FR">
                <a:solidFill>
                  <a:srgbClr val="66990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:  </a:t>
            </a:r>
          </a:p>
          <a:p>
            <a:pPr>
              <a:spcBef>
                <a:spcPct val="0"/>
              </a:spcBef>
              <a:buFontTx/>
              <a:buNone/>
            </a:pPr>
            <a:endParaRPr lang="fr-BE" altLang="fr-FR">
              <a:solidFill>
                <a:srgbClr val="9FAEE5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285744" indent="-285744">
              <a:buFontTx/>
              <a:buChar char="-"/>
            </a:pPr>
            <a:r>
              <a:rPr lang="nl-BE">
                <a:solidFill>
                  <a:srgbClr val="669900"/>
                </a:solidFill>
                <a:latin typeface="Open Sans"/>
              </a:rPr>
              <a:t>Gemeenschappelijke en geïntegreerde uitvoering</a:t>
            </a:r>
          </a:p>
          <a:p>
            <a:pPr marL="285744" indent="-285744">
              <a:buFontTx/>
              <a:buChar char="-"/>
            </a:pPr>
            <a:r>
              <a:rPr lang="nl-BE">
                <a:solidFill>
                  <a:srgbClr val="669900"/>
                </a:solidFill>
                <a:latin typeface="Open Sans"/>
              </a:rPr>
              <a:t>Delen van mensen en middelen</a:t>
            </a:r>
          </a:p>
          <a:p>
            <a:pPr marL="285744" indent="-285744">
              <a:buFontTx/>
              <a:buChar char="-"/>
            </a:pPr>
            <a:r>
              <a:rPr lang="nl-BE">
                <a:solidFill>
                  <a:srgbClr val="669900"/>
                </a:solidFill>
                <a:latin typeface="Open Sans"/>
              </a:rPr>
              <a:t>Bekomen van grensoverschrijdende resultaten</a:t>
            </a:r>
          </a:p>
          <a:p>
            <a:pPr marL="285744" indent="-285744">
              <a:buFontTx/>
              <a:buChar char="-"/>
            </a:pPr>
            <a:r>
              <a:rPr lang="nl-BE">
                <a:solidFill>
                  <a:srgbClr val="669900"/>
                </a:solidFill>
                <a:latin typeface="Open Sans"/>
              </a:rPr>
              <a:t>Eindbegunstigden: bevolking en/of gebied</a:t>
            </a:r>
          </a:p>
          <a:p>
            <a:pPr marL="285744" indent="-285744">
              <a:buFontTx/>
              <a:buChar char="-"/>
            </a:pPr>
            <a:r>
              <a:rPr lang="nl-BE">
                <a:solidFill>
                  <a:srgbClr val="669900"/>
                </a:solidFill>
                <a:latin typeface="Open Sans"/>
              </a:rPr>
              <a:t>Impact van de projecten op de zone bepaald in de projectfiche</a:t>
            </a:r>
          </a:p>
          <a:p>
            <a:pPr marL="285744" indent="-285744">
              <a:buFontTx/>
              <a:buChar char="-"/>
            </a:pPr>
            <a:r>
              <a:rPr lang="nl-BE">
                <a:solidFill>
                  <a:srgbClr val="669900"/>
                </a:solidFill>
                <a:latin typeface="Open Sans"/>
              </a:rPr>
              <a:t>Disseminatie van de resultaten</a:t>
            </a:r>
          </a:p>
        </p:txBody>
      </p:sp>
    </p:spTree>
    <p:extLst>
      <p:ext uri="{BB962C8B-B14F-4D97-AF65-F5344CB8AC3E}">
        <p14:creationId xmlns:p14="http://schemas.microsoft.com/office/powerpoint/2010/main" val="12006048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Thème Offic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5898</TotalTime>
  <Words>3352</Words>
  <Application>Microsoft Office PowerPoint</Application>
  <PresentationFormat>Affichage à l'écran (4:3)</PresentationFormat>
  <Paragraphs>815</Paragraphs>
  <Slides>66</Slides>
  <Notes>66</Notes>
  <HiddenSlides>1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66</vt:i4>
      </vt:variant>
    </vt:vector>
  </HeadingPairs>
  <TitlesOfParts>
    <vt:vector size="76" baseType="lpstr">
      <vt:lpstr>Arial</vt:lpstr>
      <vt:lpstr>Calibri</vt:lpstr>
      <vt:lpstr>Calibri Light</vt:lpstr>
      <vt:lpstr>Courier New</vt:lpstr>
      <vt:lpstr>Montserrat</vt:lpstr>
      <vt:lpstr>Open Sans</vt:lpstr>
      <vt:lpstr>Times New Roman</vt:lpstr>
      <vt:lpstr>Wingdings</vt:lpstr>
      <vt:lpstr>Thème Office</vt:lpstr>
      <vt:lpstr>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MASA</dc:creator>
  <cp:lastModifiedBy>Edwige</cp:lastModifiedBy>
  <cp:revision>380</cp:revision>
  <cp:lastPrinted>2018-03-28T12:14:39Z</cp:lastPrinted>
  <dcterms:created xsi:type="dcterms:W3CDTF">2011-11-07T15:20:13Z</dcterms:created>
  <dcterms:modified xsi:type="dcterms:W3CDTF">2019-04-23T08:25:29Z</dcterms:modified>
</cp:coreProperties>
</file>